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77" r:id="rId2"/>
    <p:sldId id="257" r:id="rId3"/>
    <p:sldId id="258" r:id="rId4"/>
    <p:sldId id="259" r:id="rId5"/>
    <p:sldId id="260" r:id="rId6"/>
    <p:sldId id="281" r:id="rId7"/>
    <p:sldId id="282" r:id="rId8"/>
    <p:sldId id="278" r:id="rId9"/>
    <p:sldId id="283" r:id="rId10"/>
    <p:sldId id="262" r:id="rId11"/>
    <p:sldId id="285" r:id="rId12"/>
    <p:sldId id="286" r:id="rId13"/>
    <p:sldId id="284" r:id="rId14"/>
    <p:sldId id="287" r:id="rId15"/>
    <p:sldId id="263" r:id="rId16"/>
    <p:sldId id="289" r:id="rId17"/>
    <p:sldId id="288" r:id="rId18"/>
    <p:sldId id="264" r:id="rId19"/>
    <p:sldId id="265" r:id="rId20"/>
    <p:sldId id="295" r:id="rId21"/>
    <p:sldId id="266" r:id="rId22"/>
    <p:sldId id="279" r:id="rId23"/>
    <p:sldId id="290" r:id="rId24"/>
    <p:sldId id="267" r:id="rId25"/>
    <p:sldId id="268" r:id="rId26"/>
    <p:sldId id="269" r:id="rId27"/>
    <p:sldId id="270" r:id="rId28"/>
    <p:sldId id="271" r:id="rId29"/>
    <p:sldId id="291" r:id="rId30"/>
    <p:sldId id="292" r:id="rId31"/>
    <p:sldId id="293" r:id="rId32"/>
    <p:sldId id="294" r:id="rId33"/>
    <p:sldId id="272" r:id="rId34"/>
    <p:sldId id="273" r:id="rId35"/>
    <p:sldId id="274" r:id="rId36"/>
    <p:sldId id="275" r:id="rId37"/>
    <p:sldId id="280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56" autoAdjust="0"/>
  </p:normalViewPr>
  <p:slideViewPr>
    <p:cSldViewPr snapToGrid="0">
      <p:cViewPr varScale="1">
        <p:scale>
          <a:sx n="78" d="100"/>
          <a:sy n="78" d="100"/>
        </p:scale>
        <p:origin x="117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BC116-A5FC-4BF6-9E44-D59FFE4968EC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BDAD0-0706-41BD-8FFB-BD2554A0C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077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19B73-AF48-4A4E-8876-915F7A83A9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891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5" y="4149729"/>
            <a:ext cx="5184775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单击以编辑母版副标题样式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685802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2195515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013">
              <a:latin typeface="Arial" charset="0"/>
            </a:endParaRPr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350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350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1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pic>
        <p:nvPicPr>
          <p:cNvPr id="189450" name="Picture 10" descr="t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0" y="188917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1" name="Picture 11" descr="NJU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5" y="260354"/>
            <a:ext cx="2303462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9"/>
            <a:ext cx="9117012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268417"/>
            <a:ext cx="9117013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92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0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7" y="404813"/>
            <a:ext cx="2035175" cy="5472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49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52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6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5" y="1484313"/>
            <a:ext cx="3994150" cy="439261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5" y="1484313"/>
            <a:ext cx="3995737" cy="439261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9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24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71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2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112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26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12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2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35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350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90" y="404813"/>
            <a:ext cx="56165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4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5" y="1484313"/>
            <a:ext cx="814228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88422" name="Picture 6" descr="tow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0" y="188917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latin typeface="+mn-lt"/>
              </a:defRPr>
            </a:lvl1pPr>
          </a:lstStyle>
          <a:p>
            <a:fld id="{5677C4FB-F2FE-41DD-B195-52ED218ACF69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+mn-lt"/>
              </a:defRPr>
            </a:lvl1pPr>
          </a:lstStyle>
          <a:p>
            <a:fld id="{BF89D11A-38ED-4BBE-B0AD-6590A7F8972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842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9"/>
            <a:ext cx="9117012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7" name="Picture 11" descr="校徽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261942"/>
            <a:ext cx="665162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41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Arial" charset="0"/>
          <a:ea typeface="宋体" pitchFamily="2" charset="-122"/>
        </a:defRPr>
      </a:lvl5pPr>
      <a:lvl6pPr marL="257175" algn="ct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Arial" charset="0"/>
          <a:ea typeface="宋体" pitchFamily="2" charset="-122"/>
        </a:defRPr>
      </a:lvl6pPr>
      <a:lvl7pPr marL="514350" algn="ct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Arial" charset="0"/>
          <a:ea typeface="宋体" pitchFamily="2" charset="-122"/>
        </a:defRPr>
      </a:lvl7pPr>
      <a:lvl8pPr marL="771525" algn="ct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Arial" charset="0"/>
          <a:ea typeface="宋体" pitchFamily="2" charset="-122"/>
        </a:defRPr>
      </a:lvl8pPr>
      <a:lvl9pPr marL="1028700" algn="ct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251817" indent="-2518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575">
          <a:solidFill>
            <a:schemeClr val="tx1"/>
          </a:solidFill>
          <a:latin typeface="+mn-lt"/>
          <a:ea typeface="+mn-ea"/>
          <a:cs typeface="+mn-cs"/>
        </a:defRPr>
      </a:lvl1pPr>
      <a:lvl2pPr marL="500063" indent="-24735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1350">
          <a:solidFill>
            <a:schemeClr val="tx1"/>
          </a:solidFill>
          <a:latin typeface="+mn-lt"/>
          <a:ea typeface="+mn-ea"/>
        </a:defRPr>
      </a:lvl2pPr>
      <a:lvl3pPr marL="727770" indent="-2268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125">
          <a:solidFill>
            <a:schemeClr val="tx1"/>
          </a:solidFill>
          <a:latin typeface="+mn-lt"/>
          <a:ea typeface="+mn-ea"/>
        </a:defRPr>
      </a:lvl3pPr>
      <a:lvl4pPr marL="945654" indent="-2169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>
          <a:solidFill>
            <a:schemeClr val="tx1"/>
          </a:solidFill>
          <a:latin typeface="+mn-lt"/>
          <a:ea typeface="+mn-ea"/>
        </a:defRPr>
      </a:lvl4pPr>
      <a:lvl5pPr marL="1164431" indent="-217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900">
          <a:solidFill>
            <a:schemeClr val="tx1"/>
          </a:solidFill>
          <a:latin typeface="+mn-lt"/>
          <a:ea typeface="+mn-ea"/>
        </a:defRPr>
      </a:lvl5pPr>
      <a:lvl6pPr marL="1421606" indent="-217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900">
          <a:solidFill>
            <a:schemeClr val="tx1"/>
          </a:solidFill>
          <a:latin typeface="+mn-lt"/>
          <a:ea typeface="+mn-ea"/>
        </a:defRPr>
      </a:lvl6pPr>
      <a:lvl7pPr marL="1678781" indent="-217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900">
          <a:solidFill>
            <a:schemeClr val="tx1"/>
          </a:solidFill>
          <a:latin typeface="+mn-lt"/>
          <a:ea typeface="+mn-ea"/>
        </a:defRPr>
      </a:lvl7pPr>
      <a:lvl8pPr marL="1935956" indent="-217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900">
          <a:solidFill>
            <a:schemeClr val="tx1"/>
          </a:solidFill>
          <a:latin typeface="+mn-lt"/>
          <a:ea typeface="+mn-ea"/>
        </a:defRPr>
      </a:lvl8pPr>
      <a:lvl9pPr marL="2193131" indent="-217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spark.apache.org/docs/latest/graphx-programming-guide.html#summary-list-of-operator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.csdn.net/wuxintdrh/article/details/7280915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datasalt.com/2015/12/a-scalable-groupbykey-and-secondary-sort-for-java-spa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sz="1800" dirty="0" smtClean="0"/>
              <a:t>南京大学软件学院</a:t>
            </a:r>
            <a:endParaRPr lang="en-US" altLang="zh-CN" sz="1800" dirty="0" smtClean="0"/>
          </a:p>
          <a:p>
            <a:pPr algn="r"/>
            <a:r>
              <a:rPr lang="zh-CN" altLang="en-US" sz="1800" dirty="0" smtClean="0"/>
              <a:t>李传艺</a:t>
            </a:r>
          </a:p>
          <a:p>
            <a:pPr algn="r"/>
            <a:r>
              <a:rPr lang="en-US" altLang="zh-CN" sz="1800" dirty="0" smtClean="0"/>
              <a:t>lcy@nju.edu.cn</a:t>
            </a:r>
            <a:endParaRPr lang="zh-CN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400" dirty="0" smtClean="0"/>
              <a:t>《</a:t>
            </a:r>
            <a:r>
              <a:rPr lang="zh-CN" altLang="en-US" sz="2400" dirty="0" smtClean="0"/>
              <a:t>云计算</a:t>
            </a:r>
            <a:r>
              <a:rPr lang="en-US" altLang="zh-CN" sz="2400" dirty="0" smtClean="0"/>
              <a:t>》——Spark</a:t>
            </a:r>
            <a:r>
              <a:rPr lang="zh-CN" altLang="en-US" sz="2400" dirty="0" smtClean="0"/>
              <a:t>的实践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82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2——Top N</a:t>
            </a:r>
            <a:r>
              <a:rPr lang="zh-CN" altLang="en-US" dirty="0" smtClean="0"/>
              <a:t>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 smtClean="0"/>
              <a:t>对给定的一组</a:t>
            </a:r>
            <a:r>
              <a:rPr lang="en-US" altLang="zh-CN" sz="1600" dirty="0" smtClean="0"/>
              <a:t>&lt;K,V&gt;</a:t>
            </a:r>
            <a:r>
              <a:rPr lang="zh-CN" altLang="en-US" sz="1600" dirty="0" smtClean="0"/>
              <a:t>返回</a:t>
            </a:r>
            <a:r>
              <a:rPr lang="en-US" altLang="zh-CN" sz="1600" dirty="0" smtClean="0"/>
              <a:t>V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Top N</a:t>
            </a:r>
            <a:r>
              <a:rPr lang="zh-CN" altLang="en-US" sz="1600" dirty="0" smtClean="0"/>
              <a:t>对应的</a:t>
            </a:r>
            <a:r>
              <a:rPr lang="en-US" altLang="zh-CN" sz="1600" dirty="0" smtClean="0"/>
              <a:t>K</a:t>
            </a:r>
            <a:r>
              <a:rPr lang="zh-CN" altLang="en-US" sz="1600" dirty="0" smtClean="0"/>
              <a:t>列表</a:t>
            </a:r>
            <a:endParaRPr lang="en-US" altLang="zh-CN" sz="1600" dirty="0" smtClean="0"/>
          </a:p>
          <a:p>
            <a:pPr lvl="1"/>
            <a:r>
              <a:rPr lang="zh-CN" altLang="en-US" sz="1400" dirty="0" smtClean="0"/>
              <a:t>销售量</a:t>
            </a:r>
            <a:r>
              <a:rPr lang="en-US" altLang="zh-CN" sz="1400" dirty="0" smtClean="0"/>
              <a:t>Top N</a:t>
            </a:r>
            <a:r>
              <a:rPr lang="zh-CN" altLang="en-US" sz="1400" dirty="0" smtClean="0"/>
              <a:t>的产品、访问量</a:t>
            </a:r>
            <a:r>
              <a:rPr lang="en-US" altLang="zh-CN" sz="1400" dirty="0" smtClean="0"/>
              <a:t>Top N</a:t>
            </a:r>
            <a:r>
              <a:rPr lang="zh-CN" altLang="en-US" sz="1400" dirty="0" smtClean="0"/>
              <a:t>的页面、好友数</a:t>
            </a:r>
            <a:r>
              <a:rPr lang="en-US" altLang="zh-CN" sz="1400" dirty="0" smtClean="0"/>
              <a:t>Top N</a:t>
            </a:r>
            <a:r>
              <a:rPr lang="zh-CN" altLang="en-US" sz="1400" dirty="0" smtClean="0"/>
              <a:t>的用户等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K</a:t>
            </a:r>
            <a:r>
              <a:rPr lang="zh-CN" altLang="en-US" sz="1400" dirty="0" smtClean="0"/>
              <a:t>唯一：产品的销售量已经得到规约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K</a:t>
            </a:r>
            <a:r>
              <a:rPr lang="zh-CN" altLang="en-US" sz="1400" dirty="0" smtClean="0"/>
              <a:t>不唯一：只是在不同服务器上统计了对应的产品销售量</a:t>
            </a:r>
            <a:endParaRPr lang="en-US" altLang="zh-CN" sz="14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基本思路</a:t>
            </a:r>
            <a:endParaRPr lang="en-US" altLang="zh-CN" sz="1600" dirty="0" smtClean="0"/>
          </a:p>
          <a:p>
            <a:pPr lvl="1"/>
            <a:r>
              <a:rPr lang="zh-CN" altLang="en-US" sz="1400" dirty="0" smtClean="0"/>
              <a:t>在每一个</a:t>
            </a:r>
            <a:r>
              <a:rPr lang="en-US" altLang="zh-CN" sz="1400" dirty="0" smtClean="0"/>
              <a:t>Partition</a:t>
            </a:r>
            <a:r>
              <a:rPr lang="zh-CN" altLang="en-US" sz="1400" dirty="0" smtClean="0"/>
              <a:t>内取本地的</a:t>
            </a:r>
            <a:r>
              <a:rPr lang="en-US" altLang="zh-CN" sz="1400" dirty="0" smtClean="0"/>
              <a:t>Top N</a:t>
            </a:r>
            <a:r>
              <a:rPr lang="zh-CN" altLang="en-US" sz="1400" dirty="0" smtClean="0"/>
              <a:t>；将所有本地</a:t>
            </a:r>
            <a:r>
              <a:rPr lang="en-US" altLang="zh-CN" sz="1400" dirty="0" smtClean="0"/>
              <a:t>Top N</a:t>
            </a:r>
            <a:r>
              <a:rPr lang="zh-CN" altLang="en-US" sz="1400" dirty="0" smtClean="0"/>
              <a:t>合并，再取全局</a:t>
            </a:r>
            <a:r>
              <a:rPr lang="en-US" altLang="zh-CN" sz="1400" dirty="0" smtClean="0"/>
              <a:t>Top N</a:t>
            </a:r>
          </a:p>
          <a:p>
            <a:pPr lvl="1"/>
            <a:r>
              <a:rPr lang="zh-CN" altLang="en-US" sz="1400" dirty="0" smtClean="0"/>
              <a:t>使用</a:t>
            </a:r>
            <a:r>
              <a:rPr lang="en-US" altLang="zh-CN" sz="1400" dirty="0" err="1" smtClean="0"/>
              <a:t>mapPartitions</a:t>
            </a:r>
            <a:r>
              <a:rPr lang="en-US" altLang="zh-CN" sz="1400" dirty="0" smtClean="0"/>
              <a:t>()</a:t>
            </a:r>
          </a:p>
          <a:p>
            <a:pPr lvl="2"/>
            <a:r>
              <a:rPr lang="zh-CN" altLang="en-US" sz="1200" dirty="0" smtClean="0"/>
              <a:t>对</a:t>
            </a:r>
            <a:r>
              <a:rPr lang="en-US" altLang="zh-CN" sz="1200" dirty="0" smtClean="0"/>
              <a:t>RDD</a:t>
            </a:r>
            <a:r>
              <a:rPr lang="zh-CN" altLang="en-US" sz="1200" dirty="0" smtClean="0"/>
              <a:t>的每一个</a:t>
            </a:r>
            <a:r>
              <a:rPr lang="en-US" altLang="zh-CN" sz="1200" dirty="0" smtClean="0"/>
              <a:t>Partition</a:t>
            </a:r>
            <a:r>
              <a:rPr lang="zh-CN" altLang="en-US" sz="1200" dirty="0" smtClean="0"/>
              <a:t>进行操作</a:t>
            </a:r>
            <a:endParaRPr lang="en-US" altLang="zh-CN" sz="1200" dirty="0" smtClean="0"/>
          </a:p>
          <a:p>
            <a:pPr lvl="2"/>
            <a:r>
              <a:rPr lang="zh-CN" altLang="en-US" sz="1200" dirty="0" smtClean="0"/>
              <a:t>输入是整个</a:t>
            </a:r>
            <a:r>
              <a:rPr lang="en-US" altLang="zh-CN" sz="1200" dirty="0" smtClean="0"/>
              <a:t>Partition</a:t>
            </a:r>
            <a:r>
              <a:rPr lang="zh-CN" altLang="en-US" sz="1200" dirty="0" smtClean="0"/>
              <a:t>的数据，每一个</a:t>
            </a:r>
            <a:r>
              <a:rPr lang="en-US" altLang="zh-CN" sz="1200" dirty="0" smtClean="0"/>
              <a:t>Task</a:t>
            </a:r>
            <a:r>
              <a:rPr lang="zh-CN" altLang="en-US" sz="1200" dirty="0" smtClean="0"/>
              <a:t>对应处理一个</a:t>
            </a:r>
            <a:r>
              <a:rPr lang="en-US" altLang="zh-CN" sz="1200" dirty="0" smtClean="0"/>
              <a:t>Partition</a:t>
            </a:r>
          </a:p>
          <a:p>
            <a:pPr lvl="2"/>
            <a:r>
              <a:rPr lang="zh-CN" altLang="en-US" sz="1200" dirty="0" smtClean="0"/>
              <a:t>结果</a:t>
            </a:r>
            <a:r>
              <a:rPr lang="en-US" altLang="zh-CN" sz="1200" dirty="0" smtClean="0"/>
              <a:t>RDD</a:t>
            </a:r>
            <a:r>
              <a:rPr lang="zh-CN" altLang="en-US" sz="1200" dirty="0" smtClean="0"/>
              <a:t>与输入</a:t>
            </a:r>
            <a:r>
              <a:rPr lang="en-US" altLang="zh-CN" sz="1200" dirty="0" smtClean="0"/>
              <a:t>RDD</a:t>
            </a:r>
            <a:r>
              <a:rPr lang="zh-CN" altLang="en-US" sz="1200" dirty="0" smtClean="0"/>
              <a:t>有相同个数的</a:t>
            </a:r>
            <a:r>
              <a:rPr lang="en-US" altLang="zh-CN" sz="1200" dirty="0" smtClean="0"/>
              <a:t>Partition</a:t>
            </a:r>
          </a:p>
          <a:p>
            <a:pPr lvl="2"/>
            <a:r>
              <a:rPr lang="zh-CN" altLang="en-US" sz="1200" dirty="0" smtClean="0"/>
              <a:t>结果</a:t>
            </a:r>
            <a:r>
              <a:rPr lang="en-US" altLang="zh-CN" sz="1200" dirty="0" smtClean="0"/>
              <a:t>RDD</a:t>
            </a:r>
            <a:r>
              <a:rPr lang="zh-CN" altLang="en-US" sz="1200" dirty="0" smtClean="0"/>
              <a:t>的每一个</a:t>
            </a:r>
            <a:r>
              <a:rPr lang="en-US" altLang="zh-CN" sz="1200" dirty="0" smtClean="0"/>
              <a:t>Partition</a:t>
            </a:r>
            <a:r>
              <a:rPr lang="zh-CN" altLang="en-US" sz="1200" dirty="0" smtClean="0"/>
              <a:t>就是局部</a:t>
            </a:r>
            <a:r>
              <a:rPr lang="en-US" altLang="zh-CN" sz="1200" dirty="0" smtClean="0"/>
              <a:t>Top N</a:t>
            </a:r>
          </a:p>
          <a:p>
            <a:pPr lvl="1"/>
            <a:endParaRPr lang="en-US" altLang="zh-CN" sz="1400" dirty="0" smtClean="0"/>
          </a:p>
          <a:p>
            <a:pPr lvl="1"/>
            <a:r>
              <a:rPr lang="zh-CN" altLang="en-US" sz="1400" dirty="0" smtClean="0"/>
              <a:t>对保存所有局部</a:t>
            </a:r>
            <a:r>
              <a:rPr lang="en-US" altLang="zh-CN" sz="1400" dirty="0" smtClean="0"/>
              <a:t>Top N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RDD</a:t>
            </a:r>
            <a:r>
              <a:rPr lang="zh-CN" altLang="en-US" sz="1400" dirty="0" smtClean="0"/>
              <a:t>进行</a:t>
            </a:r>
            <a:r>
              <a:rPr lang="en-US" altLang="zh-CN" sz="1400" dirty="0" smtClean="0"/>
              <a:t>action</a:t>
            </a:r>
            <a:r>
              <a:rPr lang="zh-CN" altLang="en-US" sz="1400" dirty="0" smtClean="0"/>
              <a:t>操作</a:t>
            </a:r>
            <a:endParaRPr lang="en-US" altLang="zh-CN" sz="1400" dirty="0" smtClean="0"/>
          </a:p>
          <a:p>
            <a:pPr lvl="2"/>
            <a:r>
              <a:rPr lang="zh-CN" altLang="en-US" sz="1200" dirty="0" smtClean="0"/>
              <a:t>用</a:t>
            </a:r>
            <a:r>
              <a:rPr lang="en-US" altLang="zh-CN" sz="1200" dirty="0" smtClean="0"/>
              <a:t>collect</a:t>
            </a:r>
            <a:r>
              <a:rPr lang="zh-CN" altLang="en-US" sz="1200" dirty="0" smtClean="0"/>
              <a:t>方法将局部</a:t>
            </a:r>
            <a:r>
              <a:rPr lang="en-US" altLang="zh-CN" sz="1200" dirty="0" smtClean="0"/>
              <a:t>Top N</a:t>
            </a:r>
            <a:r>
              <a:rPr lang="zh-CN" altLang="en-US" sz="1200" dirty="0" smtClean="0"/>
              <a:t>存放到</a:t>
            </a:r>
            <a:r>
              <a:rPr lang="en-US" altLang="zh-CN" sz="1200" dirty="0" smtClean="0"/>
              <a:t>list</a:t>
            </a:r>
            <a:r>
              <a:rPr lang="zh-CN" altLang="en-US" sz="1200" dirty="0" smtClean="0"/>
              <a:t>中</a:t>
            </a:r>
            <a:endParaRPr lang="en-US" altLang="zh-CN" sz="1200" dirty="0" smtClean="0"/>
          </a:p>
          <a:p>
            <a:pPr lvl="2"/>
            <a:r>
              <a:rPr lang="zh-CN" altLang="en-US" sz="1200" dirty="0" smtClean="0"/>
              <a:t>遍历</a:t>
            </a:r>
            <a:r>
              <a:rPr lang="en-US" altLang="zh-CN" sz="1200" dirty="0" smtClean="0"/>
              <a:t>list</a:t>
            </a:r>
            <a:r>
              <a:rPr lang="zh-CN" altLang="en-US" sz="1200" dirty="0" smtClean="0"/>
              <a:t>，选出全局</a:t>
            </a:r>
            <a:r>
              <a:rPr lang="en-US" altLang="zh-CN" sz="1200" dirty="0" smtClean="0"/>
              <a:t>top N</a:t>
            </a:r>
          </a:p>
          <a:p>
            <a:pPr lvl="1"/>
            <a:endParaRPr lang="en-US" altLang="zh-CN" sz="1400" dirty="0" smtClean="0"/>
          </a:p>
          <a:p>
            <a:pPr lvl="1"/>
            <a:r>
              <a:rPr lang="zh-CN" altLang="en-US" sz="1400" dirty="0" smtClean="0"/>
              <a:t>或者使用框架的</a:t>
            </a:r>
            <a:r>
              <a:rPr lang="en-US" altLang="zh-CN" sz="1400" dirty="0" smtClean="0"/>
              <a:t>reduce</a:t>
            </a:r>
            <a:r>
              <a:rPr lang="zh-CN" altLang="en-US" sz="1400" dirty="0" smtClean="0"/>
              <a:t>操作</a:t>
            </a:r>
            <a:endParaRPr lang="en-US" altLang="zh-CN" sz="1400" dirty="0" smtClean="0"/>
          </a:p>
          <a:p>
            <a:pPr lvl="2"/>
            <a:r>
              <a:rPr lang="zh-CN" altLang="en-US" sz="1200" dirty="0" smtClean="0"/>
              <a:t>定义两两合并的规则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006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2——Top N</a:t>
            </a:r>
            <a:r>
              <a:rPr lang="zh-CN" altLang="en-US" dirty="0" smtClean="0"/>
              <a:t>列表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05" y="1495294"/>
            <a:ext cx="7356249" cy="473920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898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2——Top N</a:t>
            </a:r>
            <a:r>
              <a:rPr lang="zh-CN" altLang="en-US" dirty="0" smtClean="0"/>
              <a:t>列表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5" y="1220669"/>
            <a:ext cx="5052915" cy="298427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47" y="3743934"/>
            <a:ext cx="5862736" cy="266899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859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2——Top N</a:t>
            </a:r>
            <a:r>
              <a:rPr lang="zh-CN" altLang="en-US" dirty="0" smtClean="0"/>
              <a:t>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0589" y="1312479"/>
            <a:ext cx="8142287" cy="4392612"/>
          </a:xfrm>
        </p:spPr>
        <p:txBody>
          <a:bodyPr/>
          <a:lstStyle/>
          <a:p>
            <a:r>
              <a:rPr lang="zh-CN" altLang="en-US" dirty="0" smtClean="0"/>
              <a:t>使用框架的</a:t>
            </a:r>
            <a:r>
              <a:rPr lang="en-US" altLang="zh-CN" dirty="0" err="1" smtClean="0"/>
              <a:t>takeOrdered</a:t>
            </a:r>
            <a:r>
              <a:rPr lang="en-US" altLang="zh-CN" dirty="0" smtClean="0"/>
              <a:t>(N, </a:t>
            </a:r>
            <a:r>
              <a:rPr lang="en-US" altLang="zh-CN" dirty="0" err="1" smtClean="0"/>
              <a:t>DefineComparator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支持自定义</a:t>
            </a:r>
            <a:r>
              <a:rPr lang="en-US" altLang="zh-CN" dirty="0"/>
              <a:t>Comparator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220" y="1934020"/>
            <a:ext cx="6222210" cy="478117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696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2——Top N</a:t>
            </a:r>
            <a:r>
              <a:rPr lang="zh-CN" altLang="en-US" dirty="0" smtClean="0"/>
              <a:t>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使用框架的</a:t>
            </a:r>
            <a:r>
              <a:rPr lang="en-US" altLang="zh-CN" dirty="0" err="1" smtClean="0"/>
              <a:t>takeOrdered</a:t>
            </a:r>
            <a:r>
              <a:rPr lang="en-US" altLang="zh-CN" dirty="0" smtClean="0"/>
              <a:t>(N, </a:t>
            </a:r>
            <a:r>
              <a:rPr lang="en-US" altLang="zh-CN" dirty="0" err="1" smtClean="0"/>
              <a:t>DefineComparator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得到</a:t>
            </a:r>
            <a:r>
              <a:rPr lang="en-US" altLang="zh-CN" dirty="0" err="1" smtClean="0"/>
              <a:t>JavaPairRDD</a:t>
            </a:r>
            <a:r>
              <a:rPr lang="zh-CN" altLang="en-US" dirty="0" smtClean="0"/>
              <a:t>后，直接使用</a:t>
            </a:r>
            <a:r>
              <a:rPr lang="en-US" altLang="zh-CN" dirty="0" err="1" smtClean="0"/>
              <a:t>takeOrdered</a:t>
            </a:r>
            <a:r>
              <a:rPr lang="zh-CN" altLang="en-US" dirty="0" smtClean="0"/>
              <a:t>获得全局</a:t>
            </a:r>
            <a:r>
              <a:rPr lang="en-US" altLang="zh-CN" dirty="0" smtClean="0"/>
              <a:t>top N</a:t>
            </a:r>
          </a:p>
          <a:p>
            <a:r>
              <a:rPr lang="zh-CN" altLang="en-US" dirty="0" smtClean="0"/>
              <a:t>需要自定义</a:t>
            </a:r>
            <a:r>
              <a:rPr lang="en-US" altLang="zh-CN" dirty="0" smtClean="0"/>
              <a:t>comparator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4" y="2779639"/>
            <a:ext cx="8188825" cy="251651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95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2——Top N</a:t>
            </a:r>
            <a:r>
              <a:rPr lang="zh-CN" altLang="en-US" dirty="0"/>
              <a:t>列表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第二</a:t>
            </a:r>
            <a:r>
              <a:rPr lang="zh-CN" altLang="en-US" dirty="0" smtClean="0"/>
              <a:t>次小作业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5" y="1956203"/>
            <a:ext cx="8847919" cy="442396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 flipV="1">
            <a:off x="3878529" y="2546820"/>
            <a:ext cx="2172467" cy="1841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矩形 7"/>
          <p:cNvSpPr/>
          <p:nvPr/>
        </p:nvSpPr>
        <p:spPr bwMode="auto">
          <a:xfrm>
            <a:off x="392762" y="4479946"/>
            <a:ext cx="4375619" cy="19638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92763" y="4982058"/>
            <a:ext cx="1356258" cy="1975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337775" y="5148218"/>
            <a:ext cx="2013930" cy="2093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2840368" y="2184741"/>
            <a:ext cx="946107" cy="511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/>
        </p:nvCxnSpPr>
        <p:spPr bwMode="auto">
          <a:xfrm flipV="1">
            <a:off x="3123689" y="1755281"/>
            <a:ext cx="0" cy="239518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/>
          <p:cNvSpPr txBox="1"/>
          <p:nvPr/>
        </p:nvSpPr>
        <p:spPr>
          <a:xfrm>
            <a:off x="2909528" y="142469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非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13421" y="1424693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新建</a:t>
            </a:r>
            <a:r>
              <a:rPr lang="en-US" altLang="zh-CN" dirty="0" err="1" smtClean="0"/>
              <a:t>sparkcontext</a:t>
            </a:r>
            <a:r>
              <a:rPr lang="zh-CN" altLang="en-US" dirty="0" smtClean="0"/>
              <a:t>，设置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18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检查作业说明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使用</a:t>
            </a:r>
            <a:r>
              <a:rPr lang="en-US" altLang="zh-CN" sz="1800" dirty="0" smtClean="0"/>
              <a:t>python</a:t>
            </a:r>
            <a:r>
              <a:rPr lang="zh-CN" altLang="en-US" sz="1800" dirty="0" smtClean="0"/>
              <a:t>命令或者使用</a:t>
            </a:r>
            <a:r>
              <a:rPr lang="en-US" altLang="zh-CN" sz="1800" dirty="0" smtClean="0"/>
              <a:t>spark-submit</a:t>
            </a:r>
            <a:r>
              <a:rPr lang="zh-CN" altLang="en-US" sz="1800" dirty="0" smtClean="0"/>
              <a:t>命令在</a:t>
            </a:r>
            <a:r>
              <a:rPr lang="en-US" altLang="zh-CN" sz="1800" dirty="0" smtClean="0"/>
              <a:t>master</a:t>
            </a:r>
            <a:r>
              <a:rPr lang="zh-CN" altLang="en-US" sz="1800" dirty="0" smtClean="0"/>
              <a:t>本地运行作业的</a:t>
            </a:r>
            <a:r>
              <a:rPr lang="en-US" altLang="zh-CN" sz="1800" dirty="0" smtClean="0"/>
              <a:t>python</a:t>
            </a:r>
            <a:r>
              <a:rPr lang="zh-CN" altLang="en-US" sz="1800" dirty="0" smtClean="0"/>
              <a:t>文件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验证</a:t>
            </a:r>
            <a:r>
              <a:rPr lang="en-US" altLang="zh-CN" sz="1600" dirty="0" smtClean="0"/>
              <a:t>spark</a:t>
            </a:r>
            <a:r>
              <a:rPr lang="zh-CN" altLang="en-US" sz="1600" dirty="0" smtClean="0"/>
              <a:t>程序中能否通过</a:t>
            </a:r>
            <a:r>
              <a:rPr lang="en-US" altLang="zh-CN" sz="1600" dirty="0" smtClean="0"/>
              <a:t>python</a:t>
            </a:r>
            <a:r>
              <a:rPr lang="zh-CN" altLang="en-US" sz="1600" dirty="0" smtClean="0"/>
              <a:t>的</a:t>
            </a:r>
            <a:r>
              <a:rPr lang="en-US" altLang="zh-CN" sz="1600" dirty="0" err="1" smtClean="0"/>
              <a:t>io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读取和写入本地文件？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集群</a:t>
            </a:r>
            <a:r>
              <a:rPr lang="zh-CN" altLang="en-US" sz="1600" dirty="0" smtClean="0"/>
              <a:t>模式下，即使是在</a:t>
            </a:r>
            <a:r>
              <a:rPr lang="en-US" altLang="zh-CN" sz="1600" dirty="0" smtClean="0"/>
              <a:t>Master</a:t>
            </a:r>
            <a:r>
              <a:rPr lang="zh-CN" altLang="en-US" sz="1600" dirty="0" smtClean="0"/>
              <a:t>本地运行，能够访问本地文件？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是否一定要用</a:t>
            </a:r>
            <a:r>
              <a:rPr lang="en-US" altLang="zh-CN" sz="1600" dirty="0" smtClean="0"/>
              <a:t>local</a:t>
            </a:r>
            <a:r>
              <a:rPr lang="zh-CN" altLang="en-US" sz="1600" dirty="0" smtClean="0"/>
              <a:t>模式才能访问本地文件？</a:t>
            </a:r>
            <a:endParaRPr lang="en-US" altLang="zh-CN" sz="1600" dirty="0" smtClean="0"/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在作业中使用</a:t>
            </a:r>
            <a:r>
              <a:rPr lang="en-US" altLang="zh-CN" sz="1800" dirty="0" smtClean="0"/>
              <a:t>python</a:t>
            </a:r>
            <a:r>
              <a:rPr lang="zh-CN" altLang="en-US" sz="1800" dirty="0" smtClean="0"/>
              <a:t>文件</a:t>
            </a:r>
            <a:r>
              <a:rPr lang="en-US" altLang="zh-CN" sz="1800" dirty="0" err="1" smtClean="0"/>
              <a:t>io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读取</a:t>
            </a:r>
            <a:r>
              <a:rPr lang="en-US" altLang="zh-CN" sz="1600" dirty="0" smtClean="0"/>
              <a:t>variables.txt</a:t>
            </a:r>
          </a:p>
          <a:p>
            <a:pPr lvl="1"/>
            <a:r>
              <a:rPr lang="zh-CN" altLang="en-US" sz="1600" dirty="0" smtClean="0"/>
              <a:t>写入结果文件</a:t>
            </a:r>
            <a:endParaRPr lang="en-US" altLang="zh-CN" sz="1600" dirty="0" smtClean="0"/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使用</a:t>
            </a:r>
            <a:r>
              <a:rPr lang="en-US" altLang="zh-CN" sz="1800" dirty="0" smtClean="0"/>
              <a:t>Spark</a:t>
            </a:r>
            <a:r>
              <a:rPr lang="zh-CN" altLang="en-US" sz="1800" dirty="0" smtClean="0"/>
              <a:t>的</a:t>
            </a:r>
            <a:r>
              <a:rPr lang="en-US" altLang="zh-CN" sz="1800" dirty="0" err="1" smtClean="0"/>
              <a:t>textFile</a:t>
            </a:r>
            <a:r>
              <a:rPr lang="zh-CN" altLang="en-US" sz="1800" dirty="0" smtClean="0"/>
              <a:t>读取数据文件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注意使用</a:t>
            </a:r>
            <a:r>
              <a:rPr lang="en-US" altLang="zh-CN" sz="1600" dirty="0" smtClean="0">
                <a:hlinkClick r:id=""/>
              </a:rPr>
              <a:t>file:///</a:t>
            </a:r>
            <a:r>
              <a:rPr lang="zh-CN" altLang="en-US" sz="1600" dirty="0" smtClean="0"/>
              <a:t>，也可以读取</a:t>
            </a:r>
            <a:r>
              <a:rPr lang="en-US" altLang="zh-CN" sz="1600" dirty="0" smtClean="0"/>
              <a:t>HDFS</a:t>
            </a:r>
            <a:r>
              <a:rPr lang="zh-CN" altLang="en-US" sz="1600" dirty="0" smtClean="0"/>
              <a:t>上的文件，使用</a:t>
            </a:r>
            <a:r>
              <a:rPr lang="en-US" altLang="zh-CN" sz="1600" dirty="0" smtClean="0"/>
              <a:t>hdfs:///,</a:t>
            </a:r>
            <a:r>
              <a:rPr lang="zh-CN" altLang="en-US" sz="1600" dirty="0" smtClean="0"/>
              <a:t>集群上会同时在本地和</a:t>
            </a:r>
            <a:r>
              <a:rPr lang="en-US" altLang="zh-CN" sz="1600" dirty="0" err="1" smtClean="0"/>
              <a:t>hdfs</a:t>
            </a:r>
            <a:r>
              <a:rPr lang="zh-CN" altLang="en-US" sz="1600" dirty="0" smtClean="0"/>
              <a:t>上放一个</a:t>
            </a:r>
            <a:r>
              <a:rPr lang="en-US" altLang="zh-CN" sz="1600" dirty="0" smtClean="0"/>
              <a:t>data.txt</a:t>
            </a:r>
          </a:p>
          <a:p>
            <a:pPr lvl="1"/>
            <a:endParaRPr lang="en-US" altLang="zh-CN" sz="1600" dirty="0"/>
          </a:p>
          <a:p>
            <a:r>
              <a:rPr lang="zh-CN" altLang="en-US" sz="1825" dirty="0" smtClean="0"/>
              <a:t>最终检查结果时只看大家生成的</a:t>
            </a:r>
            <a:r>
              <a:rPr lang="en-US" altLang="zh-CN" sz="1825" dirty="0" smtClean="0"/>
              <a:t>&lt;</a:t>
            </a:r>
            <a:r>
              <a:rPr lang="zh-CN" altLang="en-US" sz="1825" dirty="0" smtClean="0"/>
              <a:t>学号</a:t>
            </a:r>
            <a:r>
              <a:rPr lang="en-US" altLang="zh-CN" sz="1825" dirty="0" smtClean="0"/>
              <a:t>&gt;.txt</a:t>
            </a:r>
            <a:r>
              <a:rPr lang="zh-CN" altLang="en-US" sz="1825" dirty="0" smtClean="0"/>
              <a:t>文件内容</a:t>
            </a:r>
            <a:endParaRPr lang="zh-CN" altLang="en-US" sz="1825" dirty="0"/>
          </a:p>
        </p:txBody>
      </p:sp>
    </p:spTree>
    <p:extLst>
      <p:ext uri="{BB962C8B-B14F-4D97-AF65-F5344CB8AC3E}">
        <p14:creationId xmlns:p14="http://schemas.microsoft.com/office/powerpoint/2010/main" val="32446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服务器说明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服务器操作系统是</a:t>
            </a:r>
            <a:r>
              <a:rPr lang="en-US" altLang="zh-CN" dirty="0" smtClean="0"/>
              <a:t>Red Hat, 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version 4.8.2 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Python 3.6</a:t>
            </a:r>
          </a:p>
          <a:p>
            <a:endParaRPr lang="en-US" altLang="zh-CN" dirty="0"/>
          </a:p>
          <a:p>
            <a:r>
              <a:rPr lang="en-US" altLang="zh-CN" dirty="0" smtClean="0"/>
              <a:t>JDK 1.8</a:t>
            </a:r>
          </a:p>
          <a:p>
            <a:endParaRPr lang="en-US" altLang="zh-CN" dirty="0"/>
          </a:p>
          <a:p>
            <a:r>
              <a:rPr lang="en-US" altLang="zh-CN" dirty="0" smtClean="0"/>
              <a:t>Spark 2.2 </a:t>
            </a:r>
          </a:p>
          <a:p>
            <a:endParaRPr lang="en-US" altLang="zh-CN" dirty="0"/>
          </a:p>
          <a:p>
            <a:r>
              <a:rPr lang="en-US" altLang="zh-CN" dirty="0" smtClean="0"/>
              <a:t>Hadoop 2.7.4</a:t>
            </a:r>
          </a:p>
          <a:p>
            <a:endParaRPr lang="en-US" altLang="zh-CN" dirty="0"/>
          </a:p>
          <a:p>
            <a:r>
              <a:rPr lang="en-US" altLang="zh-CN" dirty="0" smtClean="0"/>
              <a:t>MongoDB 3.4.7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39" y="2043965"/>
            <a:ext cx="6519364" cy="45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 smtClean="0"/>
              <a:t>(2)——Spark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实时对大量数据进行快速处理：处理周期短；连续不断地计算</a:t>
            </a:r>
          </a:p>
          <a:p>
            <a:r>
              <a:rPr lang="zh-CN" altLang="en-US" dirty="0" smtClean="0"/>
              <a:t>计算基本过程</a:t>
            </a:r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zh-CN" altLang="en-US" dirty="0" smtClean="0"/>
              <a:t>数据分批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78" y="2069153"/>
            <a:ext cx="6238817" cy="23315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9" y="4630381"/>
            <a:ext cx="6955016" cy="15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6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 smtClean="0"/>
              <a:t>(2)——Spark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err="1" smtClean="0"/>
              <a:t>StreamingContext</a:t>
            </a:r>
            <a:r>
              <a:rPr lang="en-US" altLang="zh-CN" sz="1800" dirty="0" smtClean="0"/>
              <a:t> (</a:t>
            </a:r>
            <a:r>
              <a:rPr lang="zh-CN" altLang="en-US" sz="1800" dirty="0" smtClean="0"/>
              <a:t>类似</a:t>
            </a:r>
            <a:r>
              <a:rPr lang="en-US" altLang="zh-CN" sz="1800" dirty="0" err="1" smtClean="0"/>
              <a:t>SparkContext</a:t>
            </a:r>
            <a:r>
              <a:rPr lang="en-US" altLang="zh-CN" sz="1800" dirty="0" smtClean="0"/>
              <a:t>)</a:t>
            </a:r>
            <a:endParaRPr lang="zh-CN" altLang="en-US" sz="1800" dirty="0" smtClean="0"/>
          </a:p>
          <a:p>
            <a:endParaRPr lang="en-US" altLang="zh-CN" sz="1800" dirty="0" smtClean="0"/>
          </a:p>
          <a:p>
            <a:r>
              <a:rPr lang="en-US" altLang="zh-CN" sz="1800" dirty="0" err="1" smtClean="0"/>
              <a:t>Dstream</a:t>
            </a:r>
            <a:r>
              <a:rPr lang="en-US" altLang="zh-CN" sz="1800" dirty="0" smtClean="0"/>
              <a:t> (</a:t>
            </a:r>
            <a:r>
              <a:rPr lang="zh-CN" altLang="en-US" sz="1800" dirty="0" smtClean="0"/>
              <a:t>类似</a:t>
            </a:r>
            <a:r>
              <a:rPr lang="en-US" altLang="zh-CN" sz="1800" dirty="0" smtClean="0"/>
              <a:t>RDD</a:t>
            </a:r>
            <a:r>
              <a:rPr lang="zh-CN" altLang="en-US" sz="1800" dirty="0" smtClean="0"/>
              <a:t>，是一个</a:t>
            </a:r>
            <a:r>
              <a:rPr lang="en-US" altLang="zh-CN" sz="1800" dirty="0" smtClean="0"/>
              <a:t>RDD</a:t>
            </a:r>
            <a:r>
              <a:rPr lang="zh-CN" altLang="en-US" sz="1800" dirty="0" smtClean="0"/>
              <a:t>序列</a:t>
            </a:r>
            <a:r>
              <a:rPr lang="en-US" altLang="zh-CN" sz="1800" dirty="0" smtClean="0"/>
              <a:t>)</a:t>
            </a:r>
            <a:endParaRPr lang="zh-CN" altLang="en-US" sz="1800" dirty="0" smtClean="0"/>
          </a:p>
          <a:p>
            <a:pPr lvl="1"/>
            <a:r>
              <a:rPr lang="zh-CN" altLang="en-US" sz="1600" dirty="0" smtClean="0"/>
              <a:t>内部是通过</a:t>
            </a:r>
            <a:r>
              <a:rPr lang="en-US" altLang="zh-CN" sz="1600" dirty="0" smtClean="0"/>
              <a:t>RDD</a:t>
            </a:r>
            <a:r>
              <a:rPr lang="zh-CN" altLang="en-US" sz="1600" dirty="0" smtClean="0"/>
              <a:t>实现的</a:t>
            </a:r>
          </a:p>
          <a:p>
            <a:pPr lvl="1"/>
            <a:r>
              <a:rPr lang="zh-CN" altLang="en-US" sz="1600" dirty="0" smtClean="0"/>
              <a:t>每个时间点对应一个</a:t>
            </a:r>
            <a:r>
              <a:rPr lang="en-US" altLang="zh-CN" sz="1600" dirty="0" smtClean="0"/>
              <a:t>RDD</a:t>
            </a:r>
            <a:endParaRPr lang="zh-CN" altLang="en-US" sz="1600" dirty="0" smtClean="0"/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程序执行过程</a:t>
            </a:r>
          </a:p>
          <a:p>
            <a:pPr lvl="1"/>
            <a:r>
              <a:rPr lang="zh-CN" altLang="en-US" sz="1600" dirty="0" smtClean="0"/>
              <a:t>初始化</a:t>
            </a:r>
            <a:r>
              <a:rPr lang="en-US" altLang="zh-CN" sz="1600" dirty="0" err="1" smtClean="0"/>
              <a:t>StreamingContext</a:t>
            </a:r>
            <a:endParaRPr lang="zh-CN" altLang="en-US" sz="1600" dirty="0" smtClean="0"/>
          </a:p>
          <a:p>
            <a:pPr lvl="1"/>
            <a:r>
              <a:rPr lang="zh-CN" altLang="en-US" sz="1600" dirty="0" smtClean="0"/>
              <a:t>创建</a:t>
            </a:r>
            <a:r>
              <a:rPr lang="en-US" altLang="zh-CN" sz="1600" dirty="0" err="1" smtClean="0"/>
              <a:t>Dstream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对</a:t>
            </a:r>
            <a:r>
              <a:rPr lang="en-US" altLang="zh-CN" sz="1600" dirty="0" err="1" smtClean="0"/>
              <a:t>DStream</a:t>
            </a:r>
            <a:r>
              <a:rPr lang="zh-CN" altLang="en-US" sz="1600" dirty="0" smtClean="0"/>
              <a:t>的操作</a:t>
            </a:r>
          </a:p>
          <a:p>
            <a:pPr lvl="1"/>
            <a:endParaRPr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4286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：利用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处理数据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理解</a:t>
            </a:r>
            <a:r>
              <a:rPr lang="en-US" altLang="zh-CN" sz="2000" dirty="0" smtClean="0"/>
              <a:t>Spark</a:t>
            </a:r>
            <a:r>
              <a:rPr lang="zh-CN" altLang="en-US" sz="2000" dirty="0" smtClean="0"/>
              <a:t>原理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开发</a:t>
            </a:r>
            <a:r>
              <a:rPr lang="en-US" altLang="zh-CN" sz="1800" dirty="0"/>
              <a:t>Spark</a:t>
            </a:r>
            <a:r>
              <a:rPr lang="zh-CN" altLang="en-US" sz="1800" dirty="0"/>
              <a:t>程序：开发环境、程序提交、运行</a:t>
            </a:r>
            <a:r>
              <a:rPr lang="zh-CN" altLang="en-US" sz="1800" dirty="0" smtClean="0"/>
              <a:t>模式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内核讲解：</a:t>
            </a:r>
            <a:r>
              <a:rPr lang="en-US" altLang="zh-CN" sz="1800" dirty="0" smtClean="0"/>
              <a:t>RDD</a:t>
            </a:r>
          </a:p>
          <a:p>
            <a:pPr lvl="1"/>
            <a:r>
              <a:rPr lang="zh-CN" altLang="en-US" sz="1800" dirty="0"/>
              <a:t>工作机制：任务调度、资源</a:t>
            </a:r>
            <a:r>
              <a:rPr lang="zh-CN" altLang="en-US" sz="1800" dirty="0" smtClean="0"/>
              <a:t>分配</a:t>
            </a:r>
          </a:p>
          <a:p>
            <a:pPr lvl="1"/>
            <a:endParaRPr lang="en-US" altLang="zh-CN" sz="1800" dirty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使用</a:t>
            </a:r>
            <a:r>
              <a:rPr lang="en-US" altLang="zh-CN" sz="2000" dirty="0" smtClean="0">
                <a:solidFill>
                  <a:srgbClr val="FF0000"/>
                </a:solidFill>
              </a:rPr>
              <a:t>Spark</a:t>
            </a:r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Spark</a:t>
            </a:r>
            <a:r>
              <a:rPr lang="zh-CN" altLang="en-US" sz="1800" dirty="0" smtClean="0">
                <a:solidFill>
                  <a:srgbClr val="FF0000"/>
                </a:solidFill>
              </a:rPr>
              <a:t>读取、存储</a:t>
            </a:r>
            <a:r>
              <a:rPr lang="en-US" altLang="zh-CN" sz="1800" dirty="0" smtClean="0">
                <a:solidFill>
                  <a:srgbClr val="FF0000"/>
                </a:solidFill>
              </a:rPr>
              <a:t>HDFS</a:t>
            </a:r>
            <a:r>
              <a:rPr lang="zh-CN" altLang="en-US" sz="1800" dirty="0" smtClean="0">
                <a:solidFill>
                  <a:srgbClr val="FF0000"/>
                </a:solidFill>
              </a:rPr>
              <a:t>、</a:t>
            </a:r>
            <a:r>
              <a:rPr lang="en-US" altLang="zh-CN" sz="1800" dirty="0" smtClean="0">
                <a:solidFill>
                  <a:srgbClr val="FF0000"/>
                </a:solidFill>
              </a:rPr>
              <a:t>MongoDB</a:t>
            </a:r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Spark Streaming</a:t>
            </a:r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Spark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GraphX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Spark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MLlib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/>
              <a:t>(2)——Spark</a:t>
            </a:r>
            <a:r>
              <a:rPr lang="zh-CN" altLang="en-US" dirty="0"/>
              <a:t> </a:t>
            </a:r>
            <a:r>
              <a:rPr lang="en-US" altLang="zh-CN" dirty="0" smtClean="0"/>
              <a:t>Streaming(3)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Transformation</a:t>
            </a:r>
            <a:r>
              <a:rPr lang="zh-CN" altLang="en-US" sz="1800" dirty="0"/>
              <a:t>操作</a:t>
            </a:r>
          </a:p>
          <a:p>
            <a:pPr lvl="1"/>
            <a:r>
              <a:rPr lang="zh-CN" altLang="en-US" sz="1600" dirty="0"/>
              <a:t>参考</a:t>
            </a:r>
            <a:r>
              <a:rPr lang="en-US" altLang="zh-CN" sz="1600" dirty="0" smtClean="0"/>
              <a:t>RDD</a:t>
            </a:r>
          </a:p>
          <a:p>
            <a:pPr lvl="1"/>
            <a:endParaRPr lang="en-US" altLang="zh-CN" sz="1600" dirty="0"/>
          </a:p>
          <a:p>
            <a:r>
              <a:rPr lang="en-US" altLang="zh-CN" sz="1800" dirty="0"/>
              <a:t>transform</a:t>
            </a:r>
            <a:r>
              <a:rPr lang="zh-CN" altLang="en-US" sz="1800" dirty="0"/>
              <a:t>操作</a:t>
            </a:r>
            <a:endParaRPr lang="en-US" altLang="zh-CN" sz="1800" dirty="0"/>
          </a:p>
          <a:p>
            <a:pPr lvl="1"/>
            <a:r>
              <a:rPr lang="zh-CN" altLang="en-US" sz="1600" dirty="0"/>
              <a:t>直接操作内部</a:t>
            </a:r>
            <a:r>
              <a:rPr lang="en-US" altLang="zh-CN" sz="1600" dirty="0"/>
              <a:t>RDD</a:t>
            </a:r>
            <a:r>
              <a:rPr lang="zh-CN" altLang="en-US" sz="1600" dirty="0"/>
              <a:t>；对没有提供的</a:t>
            </a:r>
            <a:r>
              <a:rPr lang="en-US" altLang="zh-CN" sz="1600" dirty="0"/>
              <a:t>transformation</a:t>
            </a:r>
            <a:r>
              <a:rPr lang="zh-CN" altLang="en-US" sz="1600" dirty="0"/>
              <a:t>操作使用</a:t>
            </a:r>
            <a:r>
              <a:rPr lang="en-US" altLang="zh-CN" sz="1600" dirty="0"/>
              <a:t>transform</a:t>
            </a:r>
            <a:r>
              <a:rPr lang="zh-CN" altLang="en-US" sz="1600" dirty="0"/>
              <a:t>并直接调用内部</a:t>
            </a:r>
            <a:r>
              <a:rPr lang="en-US" altLang="zh-CN" sz="1600" dirty="0"/>
              <a:t>RDD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操作</a:t>
            </a:r>
            <a:endParaRPr lang="en-US" altLang="zh-CN" sz="1600" dirty="0" smtClean="0"/>
          </a:p>
          <a:p>
            <a:pPr marL="917078" lvl="4" indent="0">
              <a:buNone/>
            </a:pPr>
            <a:r>
              <a:rPr lang="en-US" altLang="zh-CN" sz="1200" dirty="0" err="1" smtClean="0"/>
              <a:t>val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joinedDStream</a:t>
            </a:r>
            <a:r>
              <a:rPr lang="en-US" altLang="zh-CN" sz="1200" dirty="0" smtClean="0"/>
              <a:t> = </a:t>
            </a:r>
            <a:r>
              <a:rPr lang="en-US" altLang="zh-CN" sz="1200" dirty="0" err="1" smtClean="0"/>
              <a:t>dstream.transform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rdd</a:t>
            </a:r>
            <a:r>
              <a:rPr lang="en-US" altLang="zh-CN" sz="1200" dirty="0" smtClean="0"/>
              <a:t> =&gt; {</a:t>
            </a:r>
          </a:p>
          <a:p>
            <a:pPr marL="917078" lvl="4" indent="0">
              <a:buNone/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      </a:t>
            </a:r>
            <a:r>
              <a:rPr lang="en-US" altLang="zh-CN" sz="1200" dirty="0" err="1" smtClean="0"/>
              <a:t>rdd.join</a:t>
            </a:r>
            <a:r>
              <a:rPr lang="en-US" altLang="zh-CN" sz="1200" dirty="0" smtClean="0"/>
              <a:t>(rdd2)</a:t>
            </a:r>
          </a:p>
          <a:p>
            <a:pPr marL="917078" lvl="4" indent="0">
              <a:buNone/>
            </a:pPr>
            <a:r>
              <a:rPr lang="en-US" altLang="zh-CN" sz="1200" dirty="0" smtClean="0"/>
              <a:t>})</a:t>
            </a:r>
          </a:p>
          <a:p>
            <a:pPr lvl="1"/>
            <a:endParaRPr lang="zh-CN" altLang="en-US" sz="1600" dirty="0"/>
          </a:p>
          <a:p>
            <a:r>
              <a:rPr lang="zh-CN" altLang="en-US" sz="1800" dirty="0"/>
              <a:t>窗口</a:t>
            </a:r>
            <a:r>
              <a:rPr lang="en-US" altLang="zh-CN" sz="1800" dirty="0"/>
              <a:t>(Window)</a:t>
            </a:r>
            <a:r>
              <a:rPr lang="zh-CN" altLang="en-US" sz="1800" dirty="0"/>
              <a:t>操作：合并几个时间点的</a:t>
            </a:r>
            <a:r>
              <a:rPr lang="en-US" altLang="zh-CN" sz="1800" dirty="0"/>
              <a:t>RDD</a:t>
            </a:r>
          </a:p>
          <a:p>
            <a:pPr lvl="1"/>
            <a:r>
              <a:rPr lang="en-US" altLang="zh-CN" sz="1600" dirty="0" err="1"/>
              <a:t>windowLength</a:t>
            </a:r>
            <a:r>
              <a:rPr lang="zh-CN" altLang="en-US" sz="1600" dirty="0"/>
              <a:t>等生成带窗口的</a:t>
            </a:r>
            <a:r>
              <a:rPr lang="en-US" altLang="zh-CN" sz="1600" dirty="0" err="1"/>
              <a:t>Dstream</a:t>
            </a:r>
            <a:endParaRPr lang="en-US" altLang="zh-CN" sz="1600" dirty="0"/>
          </a:p>
          <a:p>
            <a:pPr lvl="1"/>
            <a:r>
              <a:rPr lang="en-US" altLang="zh-CN" sz="1600" dirty="0" err="1" smtClean="0"/>
              <a:t>countByWindow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reduceByWindow</a:t>
            </a:r>
            <a:r>
              <a:rPr lang="zh-CN" altLang="en-US" sz="1600" dirty="0" smtClean="0"/>
              <a:t>等带窗口参数的专用方法</a:t>
            </a:r>
            <a:endParaRPr lang="zh-CN" altLang="en-US" sz="1600" dirty="0"/>
          </a:p>
          <a:p>
            <a:r>
              <a:rPr lang="en-US" altLang="zh-CN" sz="1800" dirty="0"/>
              <a:t>Output</a:t>
            </a:r>
            <a:r>
              <a:rPr lang="zh-CN" altLang="en-US" sz="1800" dirty="0"/>
              <a:t>操作</a:t>
            </a:r>
          </a:p>
          <a:p>
            <a:pPr lvl="1"/>
            <a:r>
              <a:rPr lang="en-US" altLang="zh-CN" sz="1600" dirty="0"/>
              <a:t>print()</a:t>
            </a:r>
          </a:p>
          <a:p>
            <a:pPr lvl="1"/>
            <a:r>
              <a:rPr lang="en-US" altLang="zh-CN" sz="1600" dirty="0" err="1"/>
              <a:t>saveAsTextFiles</a:t>
            </a:r>
            <a:r>
              <a:rPr lang="en-US" altLang="zh-CN" sz="1600" dirty="0"/>
              <a:t>/</a:t>
            </a:r>
            <a:r>
              <a:rPr lang="en-US" altLang="zh-CN" sz="1600" dirty="0" err="1"/>
              <a:t>saveAsObjectFiles</a:t>
            </a:r>
            <a:r>
              <a:rPr lang="en-US" altLang="zh-CN" sz="1600" dirty="0"/>
              <a:t>()</a:t>
            </a:r>
          </a:p>
          <a:p>
            <a:pPr lvl="1"/>
            <a:r>
              <a:rPr lang="en-US" altLang="zh-CN" sz="1600" dirty="0" err="1"/>
              <a:t>foreachRDD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func</a:t>
            </a:r>
            <a:r>
              <a:rPr lang="en-US" altLang="zh-CN" sz="1600" dirty="0"/>
              <a:t>): </a:t>
            </a:r>
            <a:r>
              <a:rPr lang="en-US" altLang="zh-CN" sz="1600" dirty="0" err="1"/>
              <a:t>func</a:t>
            </a:r>
            <a:r>
              <a:rPr lang="zh-CN" altLang="en-US" sz="1600" dirty="0"/>
              <a:t>一般是对</a:t>
            </a:r>
            <a:r>
              <a:rPr lang="en-US" altLang="zh-CN" sz="1600" dirty="0"/>
              <a:t>RDD</a:t>
            </a:r>
            <a:r>
              <a:rPr lang="zh-CN" altLang="en-US" sz="1600" dirty="0"/>
              <a:t>的</a:t>
            </a:r>
            <a:r>
              <a:rPr lang="en-US" altLang="zh-CN" sz="1600" dirty="0"/>
              <a:t>Action</a:t>
            </a:r>
            <a:r>
              <a:rPr lang="zh-CN" altLang="en-US" sz="1600" dirty="0"/>
              <a:t>操作</a:t>
            </a:r>
            <a:endParaRPr lang="en-US" altLang="zh-CN" sz="16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0710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访问的实时</a:t>
            </a:r>
            <a:r>
              <a:rPr lang="zh-CN" altLang="en-US" dirty="0"/>
              <a:t>统计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真实场景下的解决方案</a:t>
            </a:r>
            <a:endParaRPr lang="en-US" altLang="zh-CN" sz="1800" dirty="0" smtClean="0"/>
          </a:p>
          <a:p>
            <a:pPr lvl="1"/>
            <a:r>
              <a:rPr lang="en-US" altLang="zh-CN" sz="1600" dirty="0" smtClean="0"/>
              <a:t>Nginx + Flume + Kafka +Spark Streaming</a:t>
            </a:r>
          </a:p>
          <a:p>
            <a:pPr lvl="1"/>
            <a:r>
              <a:rPr lang="en-US" altLang="zh-CN" sz="1600" dirty="0" smtClean="0"/>
              <a:t>Nginx</a:t>
            </a:r>
            <a:r>
              <a:rPr lang="zh-CN" altLang="en-US" sz="1600" dirty="0" smtClean="0"/>
              <a:t>统计的目标服务器，产生访问日志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Flume</a:t>
            </a:r>
            <a:r>
              <a:rPr lang="zh-CN" altLang="en-US" sz="1600" dirty="0" smtClean="0"/>
              <a:t>实时读取服务器日志并发送到</a:t>
            </a:r>
            <a:r>
              <a:rPr lang="en-US" altLang="zh-CN" sz="1600" dirty="0" smtClean="0"/>
              <a:t>Kafka</a:t>
            </a:r>
            <a:r>
              <a:rPr lang="zh-CN" altLang="en-US" sz="1600" dirty="0" smtClean="0"/>
              <a:t>集群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Kafka</a:t>
            </a:r>
            <a:r>
              <a:rPr lang="zh-CN" altLang="en-US" sz="1600" dirty="0" smtClean="0"/>
              <a:t>则负责连接</a:t>
            </a:r>
            <a:r>
              <a:rPr lang="en-US" altLang="zh-CN" sz="1600" dirty="0" smtClean="0"/>
              <a:t>Spark Streaming</a:t>
            </a:r>
          </a:p>
          <a:p>
            <a:pPr lvl="1"/>
            <a:r>
              <a:rPr lang="en-US" altLang="zh-CN" sz="1600" dirty="0" smtClean="0"/>
              <a:t>Spark Streaming</a:t>
            </a:r>
            <a:r>
              <a:rPr lang="zh-CN" altLang="en-US" sz="1600" dirty="0" smtClean="0"/>
              <a:t>实时消费</a:t>
            </a:r>
            <a:r>
              <a:rPr lang="en-US" altLang="zh-CN" sz="1600" dirty="0" smtClean="0"/>
              <a:t>Kafka</a:t>
            </a:r>
            <a:r>
              <a:rPr lang="zh-CN" altLang="en-US" sz="1600" dirty="0" smtClean="0"/>
              <a:t>集群上的数据并作分析</a:t>
            </a:r>
            <a:endParaRPr lang="en-US" altLang="zh-CN" sz="1600" dirty="0"/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简化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模拟生成</a:t>
            </a:r>
            <a:r>
              <a:rPr lang="en-US" altLang="zh-CN" sz="1600" dirty="0" smtClean="0"/>
              <a:t>Nginx</a:t>
            </a:r>
            <a:r>
              <a:rPr lang="zh-CN" altLang="en-US" sz="1600" dirty="0" smtClean="0"/>
              <a:t>访问日志，自动上传到</a:t>
            </a:r>
            <a:r>
              <a:rPr lang="en-US" altLang="zh-CN" sz="1600" dirty="0" smtClean="0"/>
              <a:t>HDFS</a:t>
            </a:r>
            <a:r>
              <a:rPr lang="zh-CN" altLang="en-US" sz="1600" dirty="0" smtClean="0"/>
              <a:t>；</a:t>
            </a:r>
            <a:r>
              <a:rPr lang="en-US" altLang="zh-CN" sz="1600" dirty="0" smtClean="0"/>
              <a:t>Spark Streaming</a:t>
            </a:r>
            <a:r>
              <a:rPr lang="zh-CN" altLang="en-US" sz="1600" dirty="0" smtClean="0"/>
              <a:t>监控</a:t>
            </a:r>
            <a:r>
              <a:rPr lang="en-US" altLang="zh-CN" sz="1600" dirty="0" smtClean="0"/>
              <a:t>HDFS</a:t>
            </a:r>
          </a:p>
          <a:p>
            <a:pPr lvl="1"/>
            <a:r>
              <a:rPr lang="en-US" altLang="zh-CN" sz="1600" dirty="0" smtClean="0"/>
              <a:t>HDFS</a:t>
            </a:r>
            <a:r>
              <a:rPr lang="zh-CN" altLang="en-US" sz="1600" dirty="0" smtClean="0"/>
              <a:t>存放日志的目录与</a:t>
            </a:r>
            <a:r>
              <a:rPr lang="en-US" altLang="zh-CN" sz="1600" dirty="0" smtClean="0"/>
              <a:t>Streaming</a:t>
            </a:r>
            <a:r>
              <a:rPr lang="zh-CN" altLang="en-US" sz="1600" dirty="0" smtClean="0"/>
              <a:t>监控目录要相同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设置</a:t>
            </a:r>
            <a:r>
              <a:rPr lang="en-US" altLang="zh-CN" sz="1600" dirty="0" smtClean="0"/>
              <a:t>Streaming</a:t>
            </a:r>
            <a:r>
              <a:rPr lang="zh-CN" altLang="en-US" sz="1600" dirty="0" smtClean="0"/>
              <a:t>运行时间间隔：每次处理新产生的数据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可以实现历史数据的累加：</a:t>
            </a:r>
            <a:r>
              <a:rPr lang="en-US" altLang="zh-CN" sz="1600" dirty="0" err="1" smtClean="0"/>
              <a:t>updateFunction</a:t>
            </a:r>
            <a:endParaRPr lang="en-US" altLang="zh-CN" sz="1600" dirty="0" smtClean="0"/>
          </a:p>
          <a:p>
            <a:pPr marL="252710" lvl="1" indent="0">
              <a:buNone/>
            </a:pPr>
            <a:r>
              <a:rPr lang="en-US" altLang="zh-CN" sz="1400" dirty="0" err="1" smtClean="0"/>
              <a:t>def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updateFunction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newValues</a:t>
            </a:r>
            <a:r>
              <a:rPr lang="en-US" altLang="zh-CN" sz="1400" dirty="0" smtClean="0"/>
              <a:t>: </a:t>
            </a:r>
            <a:r>
              <a:rPr lang="en-US" altLang="zh-CN" sz="1400" dirty="0" err="1" smtClean="0"/>
              <a:t>Seg</a:t>
            </a:r>
            <a:r>
              <a:rPr lang="en-US" altLang="zh-CN" sz="1400" dirty="0" smtClean="0"/>
              <a:t>[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], </a:t>
            </a:r>
            <a:r>
              <a:rPr lang="en-US" altLang="zh-CN" sz="1400" dirty="0" err="1" smtClean="0"/>
              <a:t>runningCount:Option</a:t>
            </a:r>
            <a:r>
              <a:rPr lang="en-US" altLang="zh-CN" sz="1400" dirty="0" smtClean="0"/>
              <a:t>[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]):Option[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] = {</a:t>
            </a:r>
          </a:p>
          <a:p>
            <a:pPr marL="252710"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</a:t>
            </a:r>
            <a:r>
              <a:rPr lang="en-US" altLang="zh-CN" sz="1400" dirty="0" err="1" smtClean="0"/>
              <a:t>val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preCount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runningCount.getOrElse</a:t>
            </a:r>
            <a:r>
              <a:rPr lang="en-US" altLang="zh-CN" sz="1400" dirty="0" smtClean="0"/>
              <a:t>(0) //</a:t>
            </a:r>
            <a:r>
              <a:rPr lang="zh-CN" altLang="en-US" sz="1400" dirty="0" smtClean="0"/>
              <a:t>获取历史累计值</a:t>
            </a:r>
            <a:endParaRPr lang="en-US" altLang="zh-CN" sz="1400" dirty="0" smtClean="0"/>
          </a:p>
          <a:p>
            <a:pPr marL="252710"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</a:t>
            </a:r>
            <a:r>
              <a:rPr lang="en-US" altLang="zh-CN" sz="1400" dirty="0" err="1" smtClean="0"/>
              <a:t>val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newCount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newValues.sum</a:t>
            </a:r>
            <a:r>
              <a:rPr lang="en-US" altLang="zh-CN" sz="1400" dirty="0" smtClean="0"/>
              <a:t>   //</a:t>
            </a:r>
            <a:r>
              <a:rPr lang="zh-CN" altLang="en-US" sz="1400" dirty="0" smtClean="0"/>
              <a:t>当前周期新的值</a:t>
            </a:r>
            <a:endParaRPr lang="en-US" altLang="zh-CN" sz="1400" dirty="0" smtClean="0"/>
          </a:p>
          <a:p>
            <a:pPr marL="252710" lvl="1" indent="0">
              <a:buNone/>
            </a:pPr>
            <a:r>
              <a:rPr lang="en-US" altLang="zh-CN" sz="1400" dirty="0" smtClean="0"/>
              <a:t>       Some(</a:t>
            </a:r>
            <a:r>
              <a:rPr lang="en-US" altLang="zh-CN" sz="1400" dirty="0" err="1" smtClean="0"/>
              <a:t>newCount</a:t>
            </a:r>
            <a:r>
              <a:rPr lang="en-US" altLang="zh-CN" sz="1400" dirty="0" smtClean="0"/>
              <a:t> + </a:t>
            </a:r>
            <a:r>
              <a:rPr lang="en-US" altLang="zh-CN" sz="1400" dirty="0" err="1" smtClean="0"/>
              <a:t>preCount</a:t>
            </a:r>
            <a:r>
              <a:rPr lang="en-US" altLang="zh-CN" sz="1400" dirty="0" smtClean="0"/>
              <a:t>)   //</a:t>
            </a:r>
            <a:r>
              <a:rPr lang="zh-CN" altLang="en-US" sz="1400" dirty="0" smtClean="0"/>
              <a:t>再次累加</a:t>
            </a:r>
            <a:endParaRPr lang="en-US" altLang="zh-CN" sz="1400" dirty="0"/>
          </a:p>
          <a:p>
            <a:pPr marL="252710" lvl="1" indent="0">
              <a:buNone/>
            </a:pPr>
            <a:r>
              <a:rPr lang="en-US" altLang="zh-CN" sz="1400" dirty="0" smtClean="0"/>
              <a:t>}</a:t>
            </a:r>
          </a:p>
          <a:p>
            <a:pPr marL="252710" lvl="1" indent="0">
              <a:buNone/>
            </a:pPr>
            <a:r>
              <a:rPr lang="en-US" altLang="zh-CN" sz="1400" dirty="0" err="1" smtClean="0"/>
              <a:t>val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runningCounts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pairs.updateStateKyKey</a:t>
            </a:r>
            <a:r>
              <a:rPr lang="en-US" altLang="zh-CN" sz="1400" dirty="0" smtClean="0"/>
              <a:t>[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] (</a:t>
            </a:r>
            <a:r>
              <a:rPr lang="en-US" altLang="zh-CN" sz="1400" dirty="0" err="1" smtClean="0"/>
              <a:t>updateFunction</a:t>
            </a:r>
            <a:r>
              <a:rPr lang="en-US" altLang="zh-CN" sz="1400" dirty="0" smtClean="0"/>
              <a:t> _)</a:t>
            </a:r>
          </a:p>
        </p:txBody>
      </p:sp>
    </p:spTree>
    <p:extLst>
      <p:ext uri="{BB962C8B-B14F-4D97-AF65-F5344CB8AC3E}">
        <p14:creationId xmlns:p14="http://schemas.microsoft.com/office/powerpoint/2010/main" val="31980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3——</a:t>
            </a:r>
            <a:r>
              <a:rPr lang="zh-CN" altLang="en-US" dirty="0"/>
              <a:t>访问的实时统计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模拟生成日志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脚本实现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40" y="1890168"/>
            <a:ext cx="5926036" cy="4536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 bwMode="auto">
          <a:xfrm>
            <a:off x="4001267" y="2405670"/>
            <a:ext cx="2509997" cy="2516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988360" y="5026131"/>
            <a:ext cx="5467990" cy="288435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84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3——</a:t>
            </a:r>
            <a:r>
              <a:rPr lang="zh-CN" altLang="en-US" dirty="0"/>
              <a:t>访问的实时统计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Streaming</a:t>
            </a:r>
            <a:r>
              <a:rPr lang="zh-CN" altLang="en-US" dirty="0" smtClean="0"/>
              <a:t>程序</a:t>
            </a:r>
            <a:r>
              <a:rPr lang="en-US" altLang="zh-CN" dirty="0" smtClean="0"/>
              <a:t>——Scala</a:t>
            </a:r>
            <a:r>
              <a:rPr lang="zh-CN" altLang="en-US" dirty="0" smtClean="0"/>
              <a:t>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37" y="2488257"/>
            <a:ext cx="5600140" cy="2531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351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更多的示例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7" y="1257300"/>
            <a:ext cx="6771271" cy="2637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8" y="3954059"/>
            <a:ext cx="6763140" cy="25406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199" y="3957377"/>
            <a:ext cx="6917223" cy="25970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199" y="1257300"/>
            <a:ext cx="6701312" cy="2432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4" y="1257300"/>
            <a:ext cx="8921406" cy="42026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05" y="1248675"/>
            <a:ext cx="8733358" cy="46282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8" y="1248675"/>
            <a:ext cx="8876559" cy="50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5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 smtClean="0"/>
              <a:t>(3)——Spark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GraphX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图计算</a:t>
            </a:r>
          </a:p>
          <a:p>
            <a:pPr lvl="1"/>
            <a:r>
              <a:rPr lang="zh-CN" altLang="en-US" sz="1600" dirty="0" smtClean="0"/>
              <a:t>以图为数据结构基础的相关算法及应用</a:t>
            </a:r>
          </a:p>
          <a:p>
            <a:r>
              <a:rPr lang="zh-CN" altLang="en-US" sz="1800" dirty="0" smtClean="0"/>
              <a:t>数据结构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图</a:t>
            </a:r>
          </a:p>
          <a:p>
            <a:pPr lvl="1"/>
            <a:r>
              <a:rPr lang="en-US" altLang="zh-CN" sz="1600" dirty="0" smtClean="0"/>
              <a:t>G=&lt;V, E&gt;</a:t>
            </a:r>
          </a:p>
          <a:p>
            <a:pPr lvl="2"/>
            <a:r>
              <a:rPr lang="en-US" altLang="zh-CN" sz="1400" dirty="0" smtClean="0"/>
              <a:t>V</a:t>
            </a:r>
            <a:r>
              <a:rPr lang="zh-CN" altLang="en-US" sz="1400" dirty="0" smtClean="0"/>
              <a:t>表示顶点集合；</a:t>
            </a:r>
            <a:r>
              <a:rPr lang="en-US" altLang="zh-CN" sz="1400" dirty="0" smtClean="0"/>
              <a:t>E</a:t>
            </a:r>
            <a:r>
              <a:rPr lang="zh-CN" altLang="en-US" sz="1400" dirty="0" smtClean="0"/>
              <a:t>表示边集合</a:t>
            </a:r>
          </a:p>
          <a:p>
            <a:pPr lvl="1"/>
            <a:r>
              <a:rPr lang="zh-CN" altLang="en-US" sz="1600" dirty="0" smtClean="0"/>
              <a:t>两个顶点</a:t>
            </a:r>
            <a:r>
              <a:rPr lang="en-US" altLang="zh-CN" sz="1600" dirty="0" err="1" smtClean="0"/>
              <a:t>u,v</a:t>
            </a:r>
            <a:r>
              <a:rPr lang="zh-CN" altLang="en-US" sz="1600" dirty="0" smtClean="0"/>
              <a:t>相连，表示为边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u,v</a:t>
            </a:r>
            <a:r>
              <a:rPr lang="en-US" altLang="zh-CN" sz="1600" dirty="0" smtClean="0"/>
              <a:t>)</a:t>
            </a:r>
          </a:p>
          <a:p>
            <a:pPr lvl="2"/>
            <a:r>
              <a:rPr lang="zh-CN" altLang="en-US" sz="1400" dirty="0" smtClean="0"/>
              <a:t>无向边；任意边为无向边则称为无向图</a:t>
            </a:r>
          </a:p>
          <a:p>
            <a:pPr lvl="2"/>
            <a:r>
              <a:rPr lang="zh-CN" altLang="en-US" sz="1400" dirty="0" smtClean="0"/>
              <a:t>有向边；每一条都为有向边则称为有向图</a:t>
            </a:r>
          </a:p>
          <a:p>
            <a:r>
              <a:rPr lang="en-US" altLang="zh-CN" sz="1800" dirty="0" err="1" smtClean="0"/>
              <a:t>GraphX</a:t>
            </a:r>
            <a:r>
              <a:rPr lang="zh-CN" altLang="en-US" sz="1800" dirty="0" smtClean="0"/>
              <a:t>提供的</a:t>
            </a:r>
            <a:r>
              <a:rPr lang="en-US" altLang="zh-CN" sz="1800" dirty="0" smtClean="0"/>
              <a:t>API</a:t>
            </a:r>
            <a:endParaRPr lang="zh-CN" altLang="en-US" sz="1800" dirty="0" smtClean="0"/>
          </a:p>
          <a:p>
            <a:pPr lvl="1"/>
            <a:r>
              <a:rPr lang="zh-CN" altLang="en-US" sz="1600" dirty="0" smtClean="0"/>
              <a:t>图生成</a:t>
            </a:r>
          </a:p>
          <a:p>
            <a:pPr lvl="1"/>
            <a:r>
              <a:rPr lang="zh-CN" altLang="en-US" sz="1600" dirty="0" smtClean="0"/>
              <a:t>图数据访问</a:t>
            </a:r>
          </a:p>
          <a:p>
            <a:pPr lvl="2"/>
            <a:r>
              <a:rPr lang="zh-CN" altLang="en-US" sz="1400" dirty="0" smtClean="0"/>
              <a:t>查询顶点数、边数；计算某个点的入度、出度等。</a:t>
            </a:r>
          </a:p>
          <a:p>
            <a:pPr lvl="1"/>
            <a:r>
              <a:rPr lang="zh-CN" altLang="en-US" sz="1600" dirty="0" smtClean="0"/>
              <a:t>图算法</a:t>
            </a:r>
          </a:p>
          <a:p>
            <a:pPr lvl="2"/>
            <a:r>
              <a:rPr lang="zh-CN" altLang="en-US" sz="1400" dirty="0" smtClean="0"/>
              <a:t>遍历顶点、边；计算连通性；计算最大子图；计算最短路径；图合并等</a:t>
            </a:r>
            <a:endParaRPr lang="zh-CN" altLang="en-US" sz="1400" dirty="0"/>
          </a:p>
          <a:p>
            <a:endParaRPr lang="zh-CN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00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 smtClean="0"/>
              <a:t>(3)——Spark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GraphX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err="1" smtClean="0"/>
              <a:t>GraphX</a:t>
            </a:r>
            <a:r>
              <a:rPr lang="zh-CN" altLang="en-US" sz="1800" dirty="0" smtClean="0"/>
              <a:t>的实现</a:t>
            </a:r>
          </a:p>
          <a:p>
            <a:pPr lvl="1"/>
            <a:r>
              <a:rPr lang="zh-CN" altLang="en-US" sz="1600" dirty="0" smtClean="0"/>
              <a:t>核心是</a:t>
            </a:r>
            <a:r>
              <a:rPr lang="en-US" altLang="zh-CN" sz="1600" dirty="0" smtClean="0"/>
              <a:t>Graph</a:t>
            </a:r>
            <a:r>
              <a:rPr lang="zh-CN" altLang="en-US" sz="1600" dirty="0" smtClean="0"/>
              <a:t>数据结构，表示有向多重图</a:t>
            </a:r>
          </a:p>
          <a:p>
            <a:pPr lvl="2"/>
            <a:r>
              <a:rPr lang="zh-CN" altLang="en-US" sz="1400" dirty="0" smtClean="0"/>
              <a:t>两个顶点间允许存在多条边，表示不同含义</a:t>
            </a:r>
            <a:endParaRPr lang="zh-CN" altLang="en-US" sz="1400" dirty="0"/>
          </a:p>
          <a:p>
            <a:pPr lvl="1"/>
            <a:r>
              <a:rPr lang="en-US" altLang="zh-CN" sz="1600" dirty="0" smtClean="0"/>
              <a:t>Graph</a:t>
            </a:r>
            <a:r>
              <a:rPr lang="zh-CN" altLang="en-US" sz="1600" dirty="0" smtClean="0"/>
              <a:t>由顶点</a:t>
            </a:r>
            <a:r>
              <a:rPr lang="en-US" altLang="zh-CN" sz="1600" dirty="0" smtClean="0"/>
              <a:t>RDD</a:t>
            </a:r>
            <a:r>
              <a:rPr lang="zh-CN" altLang="en-US" sz="1600" dirty="0" smtClean="0"/>
              <a:t>和边</a:t>
            </a:r>
            <a:r>
              <a:rPr lang="en-US" altLang="zh-CN" sz="1600" dirty="0" smtClean="0"/>
              <a:t>RDD</a:t>
            </a:r>
            <a:r>
              <a:rPr lang="zh-CN" altLang="en-US" sz="1600" dirty="0" smtClean="0"/>
              <a:t>组成</a:t>
            </a:r>
          </a:p>
          <a:p>
            <a:pPr lvl="1"/>
            <a:r>
              <a:rPr lang="en-US" altLang="zh-CN" sz="1600" dirty="0" smtClean="0"/>
              <a:t>Graph</a:t>
            </a:r>
            <a:r>
              <a:rPr lang="zh-CN" altLang="en-US" sz="1600" dirty="0" smtClean="0"/>
              <a:t>的分布式存储方式</a:t>
            </a:r>
          </a:p>
          <a:p>
            <a:pPr lvl="1"/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88" y="1586019"/>
            <a:ext cx="3230229" cy="15213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71" y="3459457"/>
            <a:ext cx="4085514" cy="26826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" y="3185294"/>
            <a:ext cx="4531057" cy="29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2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 smtClean="0"/>
              <a:t>(3)——Spark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GraphX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图生成</a:t>
            </a:r>
          </a:p>
          <a:p>
            <a:pPr lvl="1"/>
            <a:r>
              <a:rPr lang="zh-CN" altLang="en-US" sz="1600" dirty="0" smtClean="0"/>
              <a:t>读入存储关系信息的文件，构造</a:t>
            </a:r>
            <a:r>
              <a:rPr lang="en-US" altLang="zh-CN" sz="1600" dirty="0" err="1" smtClean="0"/>
              <a:t>EdgeRDD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eRDD</a:t>
            </a:r>
            <a:r>
              <a:rPr lang="en-US" altLang="zh-CN" sz="1600" dirty="0" smtClean="0"/>
              <a:t> = </a:t>
            </a:r>
            <a:r>
              <a:rPr lang="en-US" altLang="zh-CN" sz="1600" dirty="0" err="1" smtClean="0"/>
              <a:t>sc.textFile</a:t>
            </a:r>
            <a:r>
              <a:rPr lang="en-US" altLang="zh-CN" sz="1600" dirty="0" smtClean="0"/>
              <a:t>()</a:t>
            </a:r>
            <a:endParaRPr lang="zh-CN" altLang="en-US" sz="1600" dirty="0" smtClean="0"/>
          </a:p>
          <a:p>
            <a:pPr lvl="1"/>
            <a:r>
              <a:rPr lang="zh-CN" altLang="en-US" sz="1600" dirty="0" smtClean="0"/>
              <a:t>从</a:t>
            </a:r>
            <a:r>
              <a:rPr lang="en-US" altLang="zh-CN" sz="1600" dirty="0" smtClean="0"/>
              <a:t>Edge RDD</a:t>
            </a:r>
            <a:r>
              <a:rPr lang="zh-CN" altLang="en-US" sz="1600" dirty="0" smtClean="0"/>
              <a:t>构造</a:t>
            </a:r>
            <a:r>
              <a:rPr lang="en-US" altLang="zh-CN" sz="1600" dirty="0" smtClean="0"/>
              <a:t>Graph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graph = </a:t>
            </a:r>
            <a:r>
              <a:rPr lang="en-US" altLang="zh-CN" sz="1600" dirty="0" err="1" smtClean="0"/>
              <a:t>Grapth.fromEdges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eRDD</a:t>
            </a:r>
            <a:r>
              <a:rPr lang="en-US" altLang="zh-CN" sz="1600" dirty="0" smtClean="0"/>
              <a:t>)</a:t>
            </a:r>
            <a:endParaRPr lang="zh-CN" altLang="en-US" sz="1600" dirty="0" smtClean="0"/>
          </a:p>
          <a:p>
            <a:r>
              <a:rPr lang="zh-CN" altLang="en-US" sz="1800" dirty="0" smtClean="0"/>
              <a:t>基本接口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获取边数：</a:t>
            </a:r>
            <a:r>
              <a:rPr lang="en-US" altLang="zh-CN" sz="1600" dirty="0" err="1" smtClean="0"/>
              <a:t>numEdges</a:t>
            </a:r>
            <a:r>
              <a:rPr lang="zh-CN" altLang="en-US" sz="1600" dirty="0"/>
              <a:t>；</a:t>
            </a:r>
            <a:r>
              <a:rPr lang="zh-CN" altLang="en-US" sz="1600" dirty="0" smtClean="0"/>
              <a:t>获取节点数：</a:t>
            </a:r>
            <a:r>
              <a:rPr lang="en-US" altLang="zh-CN" sz="1600" dirty="0" err="1" smtClean="0"/>
              <a:t>numVertices</a:t>
            </a:r>
            <a:endParaRPr lang="zh-CN" altLang="en-US" sz="1600" dirty="0" smtClean="0"/>
          </a:p>
          <a:p>
            <a:pPr lvl="1"/>
            <a:r>
              <a:rPr lang="zh-CN" altLang="en-US" sz="1600" dirty="0" smtClean="0"/>
              <a:t>获取入度、出度：</a:t>
            </a:r>
            <a:r>
              <a:rPr lang="en-US" altLang="zh-CN" sz="1600" dirty="0" err="1" smtClean="0"/>
              <a:t>inDegrees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outDegrees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结构操作：</a:t>
            </a:r>
            <a:r>
              <a:rPr lang="en-US" altLang="zh-CN" sz="1600" dirty="0" smtClean="0"/>
              <a:t>reverse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subgraph</a:t>
            </a:r>
            <a:r>
              <a:rPr lang="en-US" altLang="zh-CN" sz="1600" dirty="0" smtClean="0"/>
              <a:t>, mask </a:t>
            </a:r>
          </a:p>
          <a:p>
            <a:r>
              <a:rPr lang="zh-CN" altLang="en-US" sz="1800" dirty="0" smtClean="0"/>
              <a:t>关联类操作：将一个图和一个</a:t>
            </a:r>
            <a:r>
              <a:rPr lang="en-US" altLang="zh-CN" sz="1800" dirty="0" smtClean="0"/>
              <a:t>RDD</a:t>
            </a:r>
            <a:r>
              <a:rPr lang="zh-CN" altLang="en-US" sz="1800" dirty="0" smtClean="0"/>
              <a:t>通过顶点</a:t>
            </a:r>
            <a:r>
              <a:rPr lang="en-US" altLang="zh-CN" sz="1800" dirty="0" smtClean="0"/>
              <a:t>ID</a:t>
            </a:r>
            <a:r>
              <a:rPr lang="zh-CN" altLang="en-US" sz="1800" dirty="0" smtClean="0"/>
              <a:t>关联起来，使图获得</a:t>
            </a:r>
            <a:r>
              <a:rPr lang="en-US" altLang="zh-CN" sz="1800" dirty="0" smtClean="0"/>
              <a:t>RDD</a:t>
            </a:r>
            <a:r>
              <a:rPr lang="zh-CN" altLang="en-US" sz="1800" dirty="0" smtClean="0"/>
              <a:t>信息</a:t>
            </a:r>
          </a:p>
          <a:p>
            <a:pPr lvl="1"/>
            <a:r>
              <a:rPr lang="en-US" altLang="zh-CN" sz="1600" dirty="0" err="1" smtClean="0"/>
              <a:t>joinVertices</a:t>
            </a:r>
            <a:r>
              <a:rPr lang="en-US" altLang="zh-CN" sz="1600" dirty="0" smtClean="0"/>
              <a:t>: </a:t>
            </a:r>
          </a:p>
          <a:p>
            <a:pPr lvl="1"/>
            <a:r>
              <a:rPr lang="en-US" altLang="zh-CN" sz="1600" dirty="0" err="1" smtClean="0"/>
              <a:t>outerJoinVertices</a:t>
            </a:r>
            <a:r>
              <a:rPr lang="en-US" altLang="zh-CN" sz="1600" dirty="0" smtClean="0"/>
              <a:t>: </a:t>
            </a:r>
            <a:endParaRPr lang="zh-CN" altLang="en-US" sz="1600" dirty="0"/>
          </a:p>
          <a:p>
            <a:r>
              <a:rPr lang="zh-CN" altLang="en-US" sz="1800" dirty="0" smtClean="0"/>
              <a:t>聚合类操作</a:t>
            </a:r>
          </a:p>
          <a:p>
            <a:pPr lvl="1"/>
            <a:r>
              <a:rPr lang="zh-CN" altLang="en-US" sz="1600" dirty="0" smtClean="0"/>
              <a:t>分布式遍历所有的边，执行自定义的</a:t>
            </a:r>
            <a:r>
              <a:rPr lang="en-US" altLang="zh-CN" sz="1600" dirty="0" err="1" smtClean="0"/>
              <a:t>sendMsg</a:t>
            </a:r>
            <a:r>
              <a:rPr lang="zh-CN" altLang="en-US" sz="1600" dirty="0" smtClean="0"/>
              <a:t>函数；</a:t>
            </a:r>
          </a:p>
          <a:p>
            <a:pPr lvl="1"/>
            <a:r>
              <a:rPr lang="zh-CN" altLang="en-US" sz="1600" dirty="0" smtClean="0"/>
              <a:t>在节点上执行</a:t>
            </a:r>
            <a:r>
              <a:rPr lang="en-US" altLang="zh-CN" sz="1600" dirty="0" err="1" smtClean="0"/>
              <a:t>mergeMsg</a:t>
            </a:r>
            <a:r>
              <a:rPr lang="zh-CN" altLang="en-US" sz="1600" dirty="0" smtClean="0"/>
              <a:t>函数</a:t>
            </a:r>
          </a:p>
          <a:p>
            <a:r>
              <a:rPr lang="en-US" altLang="zh-CN" sz="1800" dirty="0" smtClean="0">
                <a:hlinkClick r:id="rId2"/>
              </a:rPr>
              <a:t>http</a:t>
            </a:r>
            <a:r>
              <a:rPr lang="en-US" altLang="zh-CN" sz="1800" dirty="0">
                <a:hlinkClick r:id="rId2"/>
              </a:rPr>
              <a:t>://</a:t>
            </a:r>
            <a:r>
              <a:rPr lang="en-US" altLang="zh-CN" sz="1800" dirty="0" smtClean="0">
                <a:hlinkClick r:id="rId2"/>
              </a:rPr>
              <a:t>spark.apache.org/docs/latest/graphx-programming-guide.html#summary-list-of-operators</a:t>
            </a:r>
            <a:r>
              <a:rPr lang="zh-CN" altLang="en-US" sz="1800" dirty="0" smtClean="0"/>
              <a:t> 官网</a:t>
            </a:r>
            <a:r>
              <a:rPr lang="en-US" altLang="zh-CN" sz="1800" dirty="0" smtClean="0"/>
              <a:t>API</a:t>
            </a:r>
            <a:r>
              <a:rPr lang="zh-CN" altLang="en-US" sz="1800" dirty="0" smtClean="0"/>
              <a:t>说明</a:t>
            </a:r>
          </a:p>
        </p:txBody>
      </p:sp>
    </p:spTree>
    <p:extLst>
      <p:ext uri="{BB962C8B-B14F-4D97-AF65-F5344CB8AC3E}">
        <p14:creationId xmlns:p14="http://schemas.microsoft.com/office/powerpoint/2010/main" val="216091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/>
              <a:t>(</a:t>
            </a:r>
            <a:r>
              <a:rPr lang="en-US" altLang="zh-CN" dirty="0" smtClean="0"/>
              <a:t>3)——Spark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GraphX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图片 3" descr="C:\Users\Chuanyi Li\Desktop\211423056138559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8" y="1788720"/>
            <a:ext cx="4330751" cy="271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3" y="4700876"/>
            <a:ext cx="2797744" cy="1951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760" y="1484313"/>
            <a:ext cx="2215610" cy="27265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396" y="4811340"/>
            <a:ext cx="5464345" cy="15738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1270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/>
              <a:t>(</a:t>
            </a:r>
            <a:r>
              <a:rPr lang="en-US" altLang="zh-CN" dirty="0" smtClean="0"/>
              <a:t>3)——Spark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GraphX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图片 3" descr="C:\Users\Chuanyi Li\Desktop\211423056138559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" y="1884032"/>
            <a:ext cx="2471322" cy="164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962" y="2009649"/>
            <a:ext cx="6415430" cy="4102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 bwMode="auto">
          <a:xfrm>
            <a:off x="3540999" y="3528724"/>
            <a:ext cx="2141782" cy="26388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693716" y="5473103"/>
            <a:ext cx="1921876" cy="2649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1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实践</a:t>
            </a:r>
            <a:r>
              <a:rPr lang="en-US" altLang="zh-CN" dirty="0" smtClean="0"/>
              <a:t>(1)——</a:t>
            </a:r>
            <a:r>
              <a:rPr lang="zh-CN" altLang="en-US" dirty="0" smtClean="0"/>
              <a:t>数据读取、存储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从数据源到</a:t>
            </a:r>
            <a:r>
              <a:rPr lang="en-US" altLang="zh-CN" sz="2000" dirty="0" smtClean="0"/>
              <a:t>RDD</a:t>
            </a:r>
          </a:p>
          <a:p>
            <a:pPr lvl="2"/>
            <a:r>
              <a:rPr lang="en-US" altLang="zh-CN" sz="1600" dirty="0"/>
              <a:t>p</a:t>
            </a:r>
            <a:r>
              <a:rPr lang="en-US" altLang="zh-CN" sz="1600" dirty="0" smtClean="0"/>
              <a:t>arallelize()</a:t>
            </a:r>
            <a:endParaRPr lang="zh-CN" altLang="en-US" sz="1600" dirty="0" smtClean="0"/>
          </a:p>
          <a:p>
            <a:pPr lvl="2"/>
            <a:r>
              <a:rPr lang="en-US" altLang="zh-CN" sz="1600" dirty="0" err="1" smtClean="0"/>
              <a:t>textFile</a:t>
            </a:r>
            <a:r>
              <a:rPr lang="en-US" altLang="zh-CN" sz="1600" dirty="0" smtClean="0"/>
              <a:t>(path)</a:t>
            </a:r>
          </a:p>
          <a:p>
            <a:pPr lvl="2"/>
            <a:r>
              <a:rPr lang="en-US" altLang="zh-CN" sz="1600" dirty="0" err="1" smtClean="0"/>
              <a:t>hadoopFile</a:t>
            </a:r>
            <a:r>
              <a:rPr lang="en-US" altLang="zh-CN" sz="1600" dirty="0" smtClean="0"/>
              <a:t>(path)</a:t>
            </a:r>
          </a:p>
          <a:p>
            <a:pPr lvl="2"/>
            <a:r>
              <a:rPr lang="en-US" altLang="zh-CN" sz="1600" dirty="0" err="1" smtClean="0"/>
              <a:t>sequenceFile</a:t>
            </a:r>
            <a:r>
              <a:rPr lang="en-US" altLang="zh-CN" sz="1600" dirty="0" smtClean="0"/>
              <a:t>(path)</a:t>
            </a:r>
          </a:p>
          <a:p>
            <a:pPr lvl="2"/>
            <a:r>
              <a:rPr lang="en-US" altLang="zh-CN" sz="1600" dirty="0" err="1" smtClean="0"/>
              <a:t>objectFile</a:t>
            </a:r>
            <a:r>
              <a:rPr lang="en-US" altLang="zh-CN" sz="1600" dirty="0" smtClean="0"/>
              <a:t>(path)</a:t>
            </a:r>
          </a:p>
          <a:p>
            <a:pPr lvl="2"/>
            <a:r>
              <a:rPr lang="en-US" altLang="zh-CN" sz="1600" dirty="0" err="1" smtClean="0"/>
              <a:t>binaryFiles</a:t>
            </a:r>
            <a:r>
              <a:rPr lang="en-US" altLang="zh-CN" sz="1600" dirty="0" smtClean="0"/>
              <a:t>(path)</a:t>
            </a:r>
          </a:p>
          <a:p>
            <a:pPr lvl="2"/>
            <a:r>
              <a:rPr lang="mr-IN" altLang="zh-CN" sz="1600" dirty="0" smtClean="0"/>
              <a:t>…</a:t>
            </a:r>
            <a:endParaRPr lang="zh-CN" altLang="en-US" sz="1600" dirty="0"/>
          </a:p>
          <a:p>
            <a:r>
              <a:rPr lang="zh-CN" altLang="en-US" sz="2000" dirty="0" smtClean="0"/>
              <a:t>从</a:t>
            </a:r>
            <a:r>
              <a:rPr lang="en-US" altLang="zh-CN" sz="2000" dirty="0" smtClean="0"/>
              <a:t>RDD</a:t>
            </a:r>
            <a:r>
              <a:rPr lang="zh-CN" altLang="en-US" sz="2000" dirty="0" smtClean="0"/>
              <a:t>目标数据</a:t>
            </a:r>
            <a:endParaRPr lang="en-US" altLang="zh-CN" sz="2000" dirty="0"/>
          </a:p>
          <a:p>
            <a:pPr lvl="2"/>
            <a:r>
              <a:rPr lang="en-US" altLang="zh-CN" sz="1600" dirty="0" err="1" smtClean="0"/>
              <a:t>saveAsTextFile</a:t>
            </a:r>
            <a:r>
              <a:rPr lang="en-US" altLang="zh-CN" sz="1600" dirty="0" smtClean="0"/>
              <a:t>(path)</a:t>
            </a:r>
          </a:p>
          <a:p>
            <a:pPr lvl="2"/>
            <a:r>
              <a:rPr lang="en-US" altLang="zh-CN" sz="1600" dirty="0" err="1" smtClean="0"/>
              <a:t>saveAsSequenceFile</a:t>
            </a:r>
            <a:r>
              <a:rPr lang="en-US" altLang="zh-CN" sz="1600" dirty="0" smtClean="0"/>
              <a:t>(path)</a:t>
            </a:r>
          </a:p>
          <a:p>
            <a:pPr lvl="2"/>
            <a:r>
              <a:rPr lang="en-US" altLang="zh-CN" sz="1600" dirty="0" err="1" smtClean="0"/>
              <a:t>saveAsObjectFile</a:t>
            </a:r>
            <a:r>
              <a:rPr lang="en-US" altLang="zh-CN" sz="1600" dirty="0" smtClean="0"/>
              <a:t>(path)</a:t>
            </a:r>
          </a:p>
          <a:p>
            <a:pPr lvl="2"/>
            <a:r>
              <a:rPr lang="en-US" altLang="zh-CN" sz="1600" dirty="0" err="1" smtClean="0"/>
              <a:t>saveAsHadoopFile</a:t>
            </a:r>
            <a:r>
              <a:rPr lang="en-US" altLang="zh-CN" sz="1600" dirty="0" smtClean="0"/>
              <a:t>(path)</a:t>
            </a:r>
          </a:p>
          <a:p>
            <a:pPr lvl="2"/>
            <a:r>
              <a:rPr lang="mr-IN" altLang="zh-CN" sz="1600" dirty="0" smtClean="0"/>
              <a:t>…</a:t>
            </a:r>
            <a:endParaRPr lang="zh-CN" altLang="en-US" sz="1600" dirty="0"/>
          </a:p>
          <a:p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4263113" y="1475720"/>
            <a:ext cx="454723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读取、存储</a:t>
            </a:r>
            <a:r>
              <a:rPr kumimoji="1" lang="en-US" altLang="zh-CN" sz="1400" dirty="0" err="1" smtClean="0"/>
              <a:t>MongoDB</a:t>
            </a:r>
            <a:r>
              <a:rPr kumimoji="1" lang="zh-CN" altLang="en-US" sz="1400" dirty="0" smtClean="0"/>
              <a:t>例子核心部分：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en-US" altLang="zh-CN" sz="1400" dirty="0" smtClean="0"/>
              <a:t>import </a:t>
            </a:r>
            <a:r>
              <a:rPr kumimoji="1" lang="en-US" altLang="zh-CN" sz="1400" dirty="0" err="1"/>
              <a:t>com.mongodb.hadoop.MongoOutputFormat</a:t>
            </a:r>
            <a:r>
              <a:rPr kumimoji="1" lang="en-US" altLang="zh-CN" sz="1400" dirty="0" smtClean="0"/>
              <a:t>;</a:t>
            </a:r>
          </a:p>
          <a:p>
            <a:endParaRPr kumimoji="1" lang="en-US" altLang="zh-CN" sz="1400" dirty="0" smtClean="0"/>
          </a:p>
          <a:p>
            <a:r>
              <a:rPr kumimoji="1" lang="en-US" altLang="zh-CN" sz="1400" dirty="0" smtClean="0"/>
              <a:t>Configuration </a:t>
            </a:r>
            <a:r>
              <a:rPr kumimoji="1" lang="en-US" altLang="zh-CN" sz="1400" dirty="0" err="1">
                <a:solidFill>
                  <a:srgbClr val="FF0000"/>
                </a:solidFill>
              </a:rPr>
              <a:t>config</a:t>
            </a:r>
            <a:r>
              <a:rPr kumimoji="1" lang="en-US" altLang="zh-CN" sz="1400" dirty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/>
              <a:t>= new Configuration();</a:t>
            </a:r>
          </a:p>
          <a:p>
            <a:r>
              <a:rPr kumimoji="1" lang="en-US" altLang="zh-CN" sz="1400" dirty="0" err="1" smtClean="0"/>
              <a:t>config.set</a:t>
            </a:r>
            <a:r>
              <a:rPr kumimoji="1" lang="en-US" altLang="zh-CN" sz="1400" dirty="0"/>
              <a:t>("</a:t>
            </a:r>
            <a:r>
              <a:rPr kumimoji="1" lang="en-US" altLang="zh-CN" sz="1400" dirty="0" err="1"/>
              <a:t>mongo.input.uri</a:t>
            </a:r>
            <a:r>
              <a:rPr kumimoji="1" lang="en-US" altLang="zh-CN" sz="1400" dirty="0"/>
              <a:t>", </a:t>
            </a:r>
            <a:r>
              <a:rPr kumimoji="1" lang="en-US" altLang="zh-CN" sz="1400" dirty="0" smtClean="0"/>
              <a:t>   </a:t>
            </a:r>
          </a:p>
          <a:p>
            <a:r>
              <a:rPr kumimoji="1" lang="en-US" altLang="zh-CN" sz="1400" dirty="0"/>
              <a:t> </a:t>
            </a:r>
            <a:r>
              <a:rPr kumimoji="1" lang="en-US" altLang="zh-CN" sz="1400" dirty="0" smtClean="0"/>
              <a:t>               "</a:t>
            </a:r>
            <a:r>
              <a:rPr kumimoji="1" lang="en-US" altLang="zh-CN" sz="1400" dirty="0" err="1"/>
              <a:t>mongodb</a:t>
            </a:r>
            <a:r>
              <a:rPr kumimoji="1" lang="en-US" altLang="zh-CN" sz="1400" dirty="0"/>
              <a:t>://10.1.50.124:27017/</a:t>
            </a:r>
            <a:r>
              <a:rPr kumimoji="1" lang="en-US" altLang="zh-CN" sz="1400" dirty="0" err="1"/>
              <a:t>ligf.student</a:t>
            </a:r>
            <a:r>
              <a:rPr kumimoji="1" lang="en-US" altLang="zh-CN" sz="1400" dirty="0"/>
              <a:t>");</a:t>
            </a:r>
          </a:p>
          <a:p>
            <a:r>
              <a:rPr kumimoji="1" lang="en-US" altLang="zh-CN" sz="1400" dirty="0" err="1" smtClean="0"/>
              <a:t>config.set</a:t>
            </a:r>
            <a:r>
              <a:rPr kumimoji="1" lang="en-US" altLang="zh-CN" sz="1400" dirty="0"/>
              <a:t>("</a:t>
            </a:r>
            <a:r>
              <a:rPr kumimoji="1" lang="en-US" altLang="zh-CN" sz="1400" dirty="0" err="1"/>
              <a:t>mongo.output.uri</a:t>
            </a:r>
            <a:r>
              <a:rPr kumimoji="1" lang="en-US" altLang="zh-CN" sz="1400" dirty="0"/>
              <a:t>", 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 </a:t>
            </a:r>
            <a:r>
              <a:rPr kumimoji="1" lang="en-US" altLang="zh-CN" sz="1400" dirty="0" smtClean="0"/>
              <a:t>               "</a:t>
            </a:r>
            <a:r>
              <a:rPr kumimoji="1" lang="en-US" altLang="zh-CN" sz="1400" dirty="0" err="1"/>
              <a:t>mongodb</a:t>
            </a:r>
            <a:r>
              <a:rPr kumimoji="1" lang="en-US" altLang="zh-CN" sz="1400" dirty="0"/>
              <a:t>://10.1.50.124:27017/</a:t>
            </a:r>
            <a:r>
              <a:rPr kumimoji="1" lang="en-US" altLang="zh-CN" sz="1400" dirty="0" err="1"/>
              <a:t>ligf.test</a:t>
            </a:r>
            <a:r>
              <a:rPr kumimoji="1" lang="en-US" altLang="zh-CN" sz="1400" dirty="0" smtClean="0"/>
              <a:t>");</a:t>
            </a:r>
          </a:p>
          <a:p>
            <a:endParaRPr kumimoji="1" lang="en-US" altLang="zh-CN" sz="1400" dirty="0"/>
          </a:p>
          <a:p>
            <a:r>
              <a:rPr kumimoji="1" lang="en-US" altLang="zh-CN" sz="1400" dirty="0" err="1"/>
              <a:t>JavaPairRDD</a:t>
            </a:r>
            <a:r>
              <a:rPr kumimoji="1" lang="en-US" altLang="zh-CN" sz="1400" dirty="0"/>
              <a:t>&lt;Object, </a:t>
            </a:r>
            <a:r>
              <a:rPr kumimoji="1" lang="en-US" altLang="zh-CN" sz="1400" dirty="0" err="1"/>
              <a:t>BSONObject</a:t>
            </a:r>
            <a:r>
              <a:rPr kumimoji="1" lang="en-US" altLang="zh-CN" sz="1400" dirty="0"/>
              <a:t>&gt; </a:t>
            </a:r>
            <a:r>
              <a:rPr kumimoji="1" lang="en-US" altLang="zh-CN" sz="1400" dirty="0" err="1"/>
              <a:t>mongoRDD</a:t>
            </a:r>
            <a:r>
              <a:rPr kumimoji="1" lang="en-US" altLang="zh-CN" sz="1400" dirty="0"/>
              <a:t> = </a:t>
            </a:r>
            <a:r>
              <a:rPr kumimoji="1" lang="en-US" altLang="zh-CN" sz="1400" dirty="0" smtClean="0"/>
              <a:t> </a:t>
            </a:r>
          </a:p>
          <a:p>
            <a:r>
              <a:rPr kumimoji="1" lang="en-US" altLang="zh-CN" sz="1400" dirty="0"/>
              <a:t> </a:t>
            </a:r>
            <a:r>
              <a:rPr kumimoji="1" lang="en-US" altLang="zh-CN" sz="1400" dirty="0" smtClean="0"/>
              <a:t>     </a:t>
            </a:r>
            <a:r>
              <a:rPr kumimoji="1" lang="en-US" altLang="zh-CN" sz="1400" dirty="0" err="1" smtClean="0"/>
              <a:t>sc.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newAPIHadoopRDD</a:t>
            </a:r>
            <a:r>
              <a:rPr kumimoji="1" lang="en-US" altLang="zh-CN" sz="1400" dirty="0" smtClean="0"/>
              <a:t>(</a:t>
            </a:r>
            <a:r>
              <a:rPr kumimoji="1" lang="en-US" altLang="zh-CN" sz="1400" dirty="0" err="1" smtClean="0"/>
              <a:t>config</a:t>
            </a:r>
            <a:r>
              <a:rPr kumimoji="1" lang="en-US" altLang="zh-CN" sz="1400" dirty="0"/>
              <a:t>, </a:t>
            </a:r>
            <a:r>
              <a:rPr kumimoji="1" lang="en-US" altLang="zh-CN" sz="1400" dirty="0" smtClean="0"/>
              <a:t>     </a:t>
            </a:r>
          </a:p>
          <a:p>
            <a:r>
              <a:rPr kumimoji="1" lang="en-US" altLang="zh-CN" sz="1400" dirty="0"/>
              <a:t> </a:t>
            </a:r>
            <a:r>
              <a:rPr kumimoji="1" lang="en-US" altLang="zh-CN" sz="1400" dirty="0" smtClean="0"/>
              <a:t>           </a:t>
            </a:r>
            <a:r>
              <a:rPr kumimoji="1" lang="en-US" altLang="zh-CN" sz="1400" dirty="0" err="1" smtClean="0"/>
              <a:t>com.mongodb.hadoop.MongoInputFormat.class</a:t>
            </a:r>
            <a:r>
              <a:rPr kumimoji="1" lang="en-US" altLang="zh-CN" sz="1400" dirty="0"/>
              <a:t>, 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 </a:t>
            </a:r>
            <a:r>
              <a:rPr kumimoji="1" lang="en-US" altLang="zh-CN" sz="1400" dirty="0" smtClean="0"/>
              <a:t>           </a:t>
            </a:r>
            <a:r>
              <a:rPr kumimoji="1" lang="en-US" altLang="zh-CN" sz="1400" dirty="0" err="1" smtClean="0"/>
              <a:t>Object.class</a:t>
            </a:r>
            <a:r>
              <a:rPr kumimoji="1" lang="en-US" altLang="zh-CN" sz="1400" dirty="0"/>
              <a:t>, </a:t>
            </a:r>
            <a:r>
              <a:rPr kumimoji="1" lang="en-US" altLang="zh-CN" sz="1400" dirty="0" err="1"/>
              <a:t>BSONObject.class</a:t>
            </a:r>
            <a:r>
              <a:rPr kumimoji="1" lang="en-US" altLang="zh-CN" sz="1400" dirty="0" smtClean="0"/>
              <a:t>);</a:t>
            </a:r>
            <a:endParaRPr kumimoji="1" lang="zh-CN" altLang="en-US" sz="1400" dirty="0" smtClean="0"/>
          </a:p>
          <a:p>
            <a:endParaRPr kumimoji="1" lang="zh-CN" altLang="en-US" sz="1400" dirty="0"/>
          </a:p>
          <a:p>
            <a:r>
              <a:rPr kumimoji="1" lang="en-US" altLang="zh-CN" sz="1400" dirty="0" err="1" smtClean="0"/>
              <a:t>rdd.saveAsNewAPIHadoopFile</a:t>
            </a:r>
            <a:r>
              <a:rPr kumimoji="1" lang="en-US" altLang="zh-CN" sz="1400" dirty="0" smtClean="0"/>
              <a:t>(“file</a:t>
            </a:r>
            <a:r>
              <a:rPr kumimoji="1" lang="en-US" altLang="zh-CN" sz="1400" dirty="0"/>
              <a:t>:///</a:t>
            </a:r>
            <a:r>
              <a:rPr kumimoji="1" lang="en-US" altLang="zh-CN" sz="1400" dirty="0" smtClean="0"/>
              <a:t>bogus”, </a:t>
            </a:r>
            <a:endParaRPr kumimoji="1" lang="zh-CN" altLang="en-US" sz="1400" dirty="0" smtClean="0"/>
          </a:p>
          <a:p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           </a:t>
            </a:r>
            <a:r>
              <a:rPr kumimoji="1" lang="en-US" altLang="zh-CN" sz="1400" dirty="0" err="1" smtClean="0"/>
              <a:t>classOf</a:t>
            </a:r>
            <a:r>
              <a:rPr kumimoji="1" lang="en-US" altLang="zh-CN" sz="1400" dirty="0" smtClean="0"/>
              <a:t>[Any</a:t>
            </a:r>
            <a:r>
              <a:rPr kumimoji="1" lang="en-US" altLang="zh-CN" sz="1400" dirty="0"/>
              <a:t>], </a:t>
            </a:r>
            <a:r>
              <a:rPr kumimoji="1" lang="en-US" altLang="zh-CN" sz="1400" dirty="0" err="1"/>
              <a:t>classOf</a:t>
            </a:r>
            <a:r>
              <a:rPr kumimoji="1" lang="en-US" altLang="zh-CN" sz="1400" dirty="0"/>
              <a:t>[Any], </a:t>
            </a:r>
            <a:endParaRPr kumimoji="1" lang="zh-CN" altLang="en-US" sz="1400" dirty="0" smtClean="0"/>
          </a:p>
          <a:p>
            <a:r>
              <a:rPr kumimoji="1" lang="zh-CN" altLang="en-US" sz="1400" dirty="0" smtClean="0"/>
              <a:t>               </a:t>
            </a:r>
            <a:r>
              <a:rPr kumimoji="1" lang="en-US" altLang="zh-CN" sz="1400" dirty="0" err="1" smtClean="0"/>
              <a:t>classOf</a:t>
            </a:r>
            <a:r>
              <a:rPr kumimoji="1" lang="en-US" altLang="zh-CN" sz="1400" dirty="0" smtClean="0"/>
              <a:t>[</a:t>
            </a:r>
            <a:r>
              <a:rPr kumimoji="1" lang="en-US" altLang="zh-CN" sz="1400" dirty="0" err="1" smtClean="0"/>
              <a:t>com.mongodb.hadoop</a:t>
            </a:r>
            <a:endParaRPr kumimoji="1" lang="zh-CN" altLang="en-US" sz="1400" dirty="0" smtClean="0"/>
          </a:p>
          <a:p>
            <a:r>
              <a:rPr kumimoji="1" lang="zh-CN" altLang="en-US" sz="1400" dirty="0" smtClean="0"/>
              <a:t>               </a:t>
            </a:r>
            <a:r>
              <a:rPr kumimoji="1" lang="en-US" altLang="zh-CN" sz="1400" dirty="0" smtClean="0"/>
              <a:t>.</a:t>
            </a:r>
            <a:r>
              <a:rPr kumimoji="1" lang="en-US" altLang="zh-CN" sz="1400" dirty="0" err="1" smtClean="0"/>
              <a:t>MongoOutputFormat</a:t>
            </a:r>
            <a:r>
              <a:rPr kumimoji="1" lang="en-US" altLang="zh-CN" sz="1400" dirty="0" smtClean="0"/>
              <a:t>[Any</a:t>
            </a:r>
            <a:r>
              <a:rPr kumimoji="1" lang="en-US" altLang="zh-CN" sz="1400" dirty="0"/>
              <a:t>, Any]], </a:t>
            </a:r>
            <a:endParaRPr kumimoji="1" lang="zh-CN" altLang="en-US" sz="1400" dirty="0" smtClean="0"/>
          </a:p>
          <a:p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           </a:t>
            </a:r>
            <a:r>
              <a:rPr kumimoji="1" lang="en-US" altLang="zh-CN" sz="1400" dirty="0" err="1" smtClean="0"/>
              <a:t>config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77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/>
              <a:t>(</a:t>
            </a:r>
            <a:r>
              <a:rPr lang="en-US" altLang="zh-CN" dirty="0" smtClean="0"/>
              <a:t>3)——Spark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GraphX</a:t>
            </a:r>
            <a:r>
              <a:rPr lang="en-US" altLang="zh-CN" dirty="0" smtClean="0"/>
              <a:t>(6)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图片 3" descr="C:\Users\Chuanyi Li\Desktop\211423056138559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" y="1884032"/>
            <a:ext cx="2471322" cy="1644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813584" y="4001013"/>
            <a:ext cx="7907483" cy="2298460"/>
            <a:chOff x="2475213" y="1231396"/>
            <a:chExt cx="6549155" cy="18861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213" y="1231396"/>
              <a:ext cx="6549155" cy="18861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矩形 8"/>
            <p:cNvSpPr/>
            <p:nvPr/>
          </p:nvSpPr>
          <p:spPr bwMode="auto">
            <a:xfrm>
              <a:off x="2890486" y="1884032"/>
              <a:ext cx="3817160" cy="23320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890486" y="2687967"/>
              <a:ext cx="3817160" cy="23320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887509" y="1340035"/>
            <a:ext cx="5760651" cy="2261259"/>
            <a:chOff x="63279" y="4031962"/>
            <a:chExt cx="4394713" cy="174188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79" y="4031962"/>
              <a:ext cx="4394713" cy="174188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矩形 9"/>
            <p:cNvSpPr/>
            <p:nvPr/>
          </p:nvSpPr>
          <p:spPr bwMode="auto">
            <a:xfrm>
              <a:off x="894967" y="4521881"/>
              <a:ext cx="2529430" cy="27104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61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/>
              <a:t>(3)——Spark</a:t>
            </a:r>
            <a:r>
              <a:rPr lang="zh-CN" altLang="en-US" dirty="0"/>
              <a:t> </a:t>
            </a:r>
            <a:r>
              <a:rPr lang="en-US" altLang="zh-CN" dirty="0" err="1" smtClean="0"/>
              <a:t>GraphX</a:t>
            </a:r>
            <a:r>
              <a:rPr lang="en-US" altLang="zh-CN" dirty="0" smtClean="0"/>
              <a:t>(7)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关联操作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新建一个图，用原图中的节点初始化，做一个类型转换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用原图中的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与新图作关联，将原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信息赋值给新图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41" y="2621501"/>
            <a:ext cx="7293300" cy="29980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76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聚合操作</a:t>
            </a:r>
            <a:endParaRPr lang="en-US" altLang="zh-CN" dirty="0" smtClean="0"/>
          </a:p>
          <a:p>
            <a:r>
              <a:rPr lang="zh-CN" altLang="en-US" dirty="0" smtClean="0"/>
              <a:t>定义一个</a:t>
            </a:r>
            <a:r>
              <a:rPr lang="en-US" altLang="zh-CN" dirty="0" err="1" smtClean="0"/>
              <a:t>sendMessage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一个</a:t>
            </a:r>
            <a:r>
              <a:rPr lang="en-US" altLang="zh-CN" dirty="0" err="1" smtClean="0"/>
              <a:t>mergeMessage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Mapfunction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Reducefunction</a:t>
            </a:r>
            <a:r>
              <a:rPr lang="en-US" altLang="zh-CN" dirty="0" smtClean="0"/>
              <a:t> </a:t>
            </a:r>
          </a:p>
          <a:p>
            <a:pPr marL="252710" lvl="1" indent="0">
              <a:buNone/>
            </a:pPr>
            <a:endParaRPr lang="en-US" altLang="zh-CN" dirty="0" smtClean="0"/>
          </a:p>
          <a:p>
            <a:pPr marL="252710" lvl="1" indent="0">
              <a:buNone/>
            </a:pPr>
            <a:r>
              <a:rPr lang="en-US" altLang="zh-CN" dirty="0" err="1" smtClean="0"/>
              <a:t>val</a:t>
            </a:r>
            <a:r>
              <a:rPr lang="en-US" altLang="zh-CN" dirty="0" smtClean="0"/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nodeWeightMapFuncEx</a:t>
            </a:r>
            <a:r>
              <a:rPr lang="en-US" altLang="zh-CN" dirty="0" smtClean="0"/>
              <a:t> = (</a:t>
            </a:r>
            <a:r>
              <a:rPr lang="en-US" altLang="zh-CN" dirty="0" err="1" smtClean="0"/>
              <a:t>ctx:EdgeContext</a:t>
            </a:r>
            <a:r>
              <a:rPr lang="en-US" altLang="zh-CN" dirty="0" smtClean="0"/>
              <a:t> [VD, Long, (Long, Long)] ) =&gt; {</a:t>
            </a:r>
          </a:p>
          <a:p>
            <a:pPr marL="25271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ctx.sendToDst</a:t>
            </a:r>
            <a:r>
              <a:rPr lang="en-US" altLang="zh-CN" dirty="0" smtClean="0"/>
              <a:t>((</a:t>
            </a:r>
            <a:r>
              <a:rPr lang="en-US" altLang="zh-CN" dirty="0" err="1" smtClean="0"/>
              <a:t>ctx.attr</a:t>
            </a:r>
            <a:r>
              <a:rPr lang="en-US" altLang="zh-CN" dirty="0" smtClean="0"/>
              <a:t>, </a:t>
            </a:r>
            <a:r>
              <a:rPr lang="en-US" altLang="zh-CN" dirty="0"/>
              <a:t>0</a:t>
            </a:r>
            <a:r>
              <a:rPr lang="en-US" altLang="zh-CN" dirty="0" smtClean="0"/>
              <a:t>L))</a:t>
            </a:r>
          </a:p>
          <a:p>
            <a:pPr marL="252710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ctx.sendToSrc</a:t>
            </a:r>
            <a:r>
              <a:rPr lang="en-US" altLang="zh-CN" dirty="0" smtClean="0"/>
              <a:t>((0L, </a:t>
            </a:r>
            <a:r>
              <a:rPr lang="en-US" altLang="zh-CN" dirty="0" err="1" smtClean="0"/>
              <a:t>ctx.attr</a:t>
            </a:r>
            <a:r>
              <a:rPr lang="en-US" altLang="zh-CN" dirty="0" smtClean="0"/>
              <a:t>))</a:t>
            </a:r>
            <a:endParaRPr lang="en-US" altLang="zh-CN" dirty="0"/>
          </a:p>
          <a:p>
            <a:pPr marL="252710" lvl="1" indent="0">
              <a:buNone/>
            </a:pPr>
            <a:r>
              <a:rPr lang="en-US" altLang="zh-CN" dirty="0" smtClean="0"/>
              <a:t>}</a:t>
            </a:r>
          </a:p>
          <a:p>
            <a:pPr marL="252710" lvl="1" indent="0">
              <a:buNone/>
            </a:pPr>
            <a:endParaRPr lang="en-US" altLang="zh-CN" dirty="0"/>
          </a:p>
          <a:p>
            <a:pPr marL="252710" lvl="1" indent="0">
              <a:buNone/>
            </a:pPr>
            <a:r>
              <a:rPr lang="en-US" altLang="zh-CN" dirty="0" err="1" smtClean="0"/>
              <a:t>val</a:t>
            </a:r>
            <a:r>
              <a:rPr lang="en-US" altLang="zh-CN" dirty="0" smtClean="0"/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nodeWeightReduceFuncEx</a:t>
            </a:r>
            <a:r>
              <a:rPr lang="en-US" altLang="zh-CN" dirty="0" smtClean="0"/>
              <a:t> = (e1: (Long, Long), e2: (Long, Long)) =&gt; (e1._1 + e2._1, e1._2 + e2._2)</a:t>
            </a:r>
          </a:p>
          <a:p>
            <a:pPr marL="252710" lvl="1" indent="0">
              <a:buNone/>
            </a:pPr>
            <a:endParaRPr lang="en-US" altLang="zh-CN" dirty="0"/>
          </a:p>
          <a:p>
            <a:pPr marL="252710" lvl="1" indent="0">
              <a:buNone/>
            </a:pPr>
            <a:r>
              <a:rPr lang="en-US" altLang="zh-CN" dirty="0" err="1"/>
              <a:t>v</a:t>
            </a:r>
            <a:r>
              <a:rPr lang="en-US" altLang="zh-CN" dirty="0" err="1" smtClean="0"/>
              <a:t>al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nodeWeights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graph.</a:t>
            </a:r>
            <a:r>
              <a:rPr lang="en-US" altLang="zh-CN" dirty="0" err="1" smtClean="0">
                <a:solidFill>
                  <a:srgbClr val="FF0000"/>
                </a:solidFill>
              </a:rPr>
              <a:t>aggregateMessage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nodeWeightMapFuncEx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nodeWeightReduceFuncEx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39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 smtClean="0"/>
              <a:t>(4)——Spark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MLlib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Spark</a:t>
            </a:r>
            <a:r>
              <a:rPr lang="zh-CN" altLang="en-US" sz="2000" dirty="0" smtClean="0"/>
              <a:t>为机器学习问题开发的库</a:t>
            </a:r>
          </a:p>
          <a:p>
            <a:pPr lvl="1"/>
            <a:r>
              <a:rPr lang="zh-CN" altLang="en-US" sz="1800" dirty="0" smtClean="0"/>
              <a:t>分类、回归、聚类和协同过滤等</a:t>
            </a:r>
          </a:p>
          <a:p>
            <a:r>
              <a:rPr lang="zh-CN" altLang="en-US" sz="2000" dirty="0" smtClean="0"/>
              <a:t>机器学习简介</a:t>
            </a:r>
          </a:p>
        </p:txBody>
      </p:sp>
    </p:spTree>
    <p:extLst>
      <p:ext uri="{BB962C8B-B14F-4D97-AF65-F5344CB8AC3E}">
        <p14:creationId xmlns:p14="http://schemas.microsoft.com/office/powerpoint/2010/main" val="37318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学习方法的类别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按输入数据分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监督学习</a:t>
            </a:r>
            <a:endParaRPr lang="en-US" altLang="zh-CN" sz="1800" dirty="0" smtClean="0"/>
          </a:p>
          <a:p>
            <a:pPr lvl="1"/>
            <a:r>
              <a:rPr lang="en-US" altLang="zh-CN" sz="1600" dirty="0" smtClean="0"/>
              <a:t>Decision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trees</a:t>
            </a:r>
            <a:r>
              <a:rPr lang="en-US" altLang="zh-CN" sz="1600" dirty="0"/>
              <a:t>, neural networks, nearest-neighbor algorithms,</a:t>
            </a:r>
            <a:br>
              <a:rPr lang="en-US" altLang="zh-CN" sz="1600" dirty="0"/>
            </a:br>
            <a:r>
              <a:rPr lang="en-US" altLang="zh-CN" sz="1600" dirty="0"/>
              <a:t>Bayesian learning, hidden Markov </a:t>
            </a:r>
            <a:r>
              <a:rPr lang="en-US" altLang="zh-CN" sz="1600" dirty="0" smtClean="0"/>
              <a:t>models, SVM</a:t>
            </a:r>
          </a:p>
          <a:p>
            <a:pPr lvl="1"/>
            <a:r>
              <a:rPr lang="zh-CN" altLang="en-US" sz="1600" dirty="0"/>
              <a:t>分类问题</a:t>
            </a:r>
            <a:endParaRPr lang="en-US" altLang="zh-CN" sz="1600" dirty="0"/>
          </a:p>
          <a:p>
            <a:pPr lvl="2"/>
            <a:r>
              <a:rPr lang="zh-CN" altLang="en-US" sz="1400" dirty="0"/>
              <a:t>输出是非连续的有限</a:t>
            </a:r>
            <a:r>
              <a:rPr lang="zh-CN" altLang="en-US" sz="1400" dirty="0" smtClean="0"/>
              <a:t>集合</a:t>
            </a:r>
            <a:endParaRPr lang="en-US" altLang="zh-CN" sz="1400" dirty="0"/>
          </a:p>
          <a:p>
            <a:pPr lvl="1"/>
            <a:r>
              <a:rPr lang="zh-CN" altLang="en-US" sz="1600" dirty="0"/>
              <a:t>回归问题</a:t>
            </a:r>
            <a:endParaRPr lang="en-US" altLang="zh-CN" sz="1600" dirty="0"/>
          </a:p>
          <a:p>
            <a:pPr lvl="2"/>
            <a:r>
              <a:rPr lang="zh-CN" altLang="en-US" sz="1400" dirty="0"/>
              <a:t>输出是连续的实数</a:t>
            </a:r>
            <a:r>
              <a:rPr lang="zh-CN" altLang="en-US" sz="1400" dirty="0" smtClean="0"/>
              <a:t>集合</a:t>
            </a:r>
            <a:endParaRPr lang="en-US" altLang="zh-CN" sz="1400" dirty="0" smtClean="0"/>
          </a:p>
          <a:p>
            <a:r>
              <a:rPr lang="zh-CN" altLang="en-US" sz="1800" dirty="0" smtClean="0"/>
              <a:t>无监督学习</a:t>
            </a:r>
            <a:endParaRPr lang="en-US" altLang="zh-CN" sz="1800" dirty="0" smtClean="0"/>
          </a:p>
          <a:p>
            <a:pPr lvl="1"/>
            <a:r>
              <a:rPr lang="zh-CN" altLang="en-US" sz="1600" dirty="0"/>
              <a:t>聚类问题</a:t>
            </a:r>
            <a:endParaRPr lang="en-US" altLang="zh-CN" sz="1600" dirty="0"/>
          </a:p>
          <a:p>
            <a:pPr lvl="2"/>
            <a:r>
              <a:rPr lang="zh-CN" altLang="en-US" sz="1400" dirty="0"/>
              <a:t>基于元素的相似度计算规则</a:t>
            </a:r>
          </a:p>
          <a:p>
            <a:r>
              <a:rPr lang="zh-CN" altLang="en-US" sz="1800" dirty="0" smtClean="0"/>
              <a:t>半监督学习</a:t>
            </a:r>
            <a:endParaRPr lang="en-US" altLang="zh-CN" sz="1800" dirty="0" smtClean="0"/>
          </a:p>
          <a:p>
            <a:r>
              <a:rPr lang="zh-CN" altLang="en-US" sz="1800" dirty="0"/>
              <a:t>强化学习</a:t>
            </a:r>
            <a:endParaRPr lang="en-US" altLang="zh-CN" sz="1800" dirty="0"/>
          </a:p>
          <a:p>
            <a:pPr lvl="1"/>
            <a:r>
              <a:rPr lang="en-US" altLang="zh-CN" sz="1600" dirty="0" smtClean="0"/>
              <a:t>Markov </a:t>
            </a:r>
            <a:r>
              <a:rPr lang="en-US" altLang="zh-CN" sz="1600" dirty="0"/>
              <a:t>Decision </a:t>
            </a:r>
            <a:r>
              <a:rPr lang="en-US" altLang="zh-CN" sz="1600" dirty="0" smtClean="0"/>
              <a:t>Processes, temporal </a:t>
            </a:r>
            <a:r>
              <a:rPr lang="en-US" altLang="zh-CN" sz="1600" dirty="0"/>
              <a:t>difference learning, </a:t>
            </a:r>
            <a:r>
              <a:rPr lang="en-US" altLang="zh-CN" sz="1600" dirty="0" smtClean="0"/>
              <a:t>Q-learning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524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分类问题的例子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判定一个给定案件的案由</a:t>
            </a:r>
            <a:endParaRPr lang="en-US" altLang="zh-CN" dirty="0" smtClean="0"/>
          </a:p>
          <a:p>
            <a:r>
              <a:rPr lang="zh-CN" altLang="en-US" dirty="0" smtClean="0"/>
              <a:t>目标：离婚纠纷、产品质量纠纷、债务纠纷、其它</a:t>
            </a:r>
            <a:endParaRPr lang="en-US" altLang="zh-CN" dirty="0" smtClean="0"/>
          </a:p>
          <a:p>
            <a:r>
              <a:rPr lang="zh-CN" altLang="en-US" dirty="0" smtClean="0"/>
              <a:t>输入：给定的案件情况描述</a:t>
            </a:r>
            <a:endParaRPr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68314" y="2999675"/>
            <a:ext cx="2631686" cy="2641633"/>
            <a:chOff x="468314" y="2999675"/>
            <a:chExt cx="2631686" cy="2641633"/>
          </a:xfrm>
        </p:grpSpPr>
        <p:sp>
          <p:nvSpPr>
            <p:cNvPr id="4" name="矩形 3"/>
            <p:cNvSpPr/>
            <p:nvPr/>
          </p:nvSpPr>
          <p:spPr bwMode="auto">
            <a:xfrm>
              <a:off x="1393903" y="4059039"/>
              <a:ext cx="791736" cy="44604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人</a:t>
              </a:r>
            </a:p>
          </p:txBody>
        </p:sp>
        <p:cxnSp>
          <p:nvCxnSpPr>
            <p:cNvPr id="6" name="直接箭头连接符 5"/>
            <p:cNvCxnSpPr>
              <a:endCxn id="4" idx="0"/>
            </p:cNvCxnSpPr>
            <p:nvPr/>
          </p:nvCxnSpPr>
          <p:spPr bwMode="auto">
            <a:xfrm>
              <a:off x="1789771" y="3389968"/>
              <a:ext cx="0" cy="66907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波形 7"/>
            <p:cNvSpPr/>
            <p:nvPr/>
          </p:nvSpPr>
          <p:spPr bwMode="auto">
            <a:xfrm>
              <a:off x="1499839" y="2999675"/>
              <a:ext cx="579863" cy="356840"/>
            </a:xfrm>
            <a:prstGeom prst="wav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案件</a:t>
              </a: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468314" y="5207612"/>
              <a:ext cx="735980" cy="4336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latin typeface="Times New Roman" pitchFamily="18" charset="0"/>
                  <a:ea typeface="宋体" pitchFamily="2" charset="-122"/>
                </a:rPr>
                <a:t>案由</a:t>
              </a:r>
              <a:r>
                <a:rPr lang="en-US" altLang="zh-CN" dirty="0" smtClean="0">
                  <a:latin typeface="Times New Roman" pitchFamily="18" charset="0"/>
                  <a:ea typeface="宋体" pitchFamily="2" charset="-122"/>
                </a:rPr>
                <a:t>1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1421781" y="5207612"/>
              <a:ext cx="735980" cy="4336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latin typeface="Times New Roman" pitchFamily="18" charset="0"/>
                  <a:ea typeface="宋体" pitchFamily="2" charset="-122"/>
                </a:rPr>
                <a:t>案由</a:t>
              </a:r>
              <a:r>
                <a:rPr lang="en-US" altLang="zh-CN" dirty="0">
                  <a:latin typeface="Times New Roman" pitchFamily="18" charset="0"/>
                  <a:ea typeface="宋体" pitchFamily="2" charset="-122"/>
                </a:rPr>
                <a:t>2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2364020" y="5207612"/>
              <a:ext cx="735980" cy="4336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latin typeface="Times New Roman" pitchFamily="18" charset="0"/>
                  <a:ea typeface="宋体" pitchFamily="2" charset="-122"/>
                </a:rPr>
                <a:t>案由</a:t>
              </a:r>
              <a:r>
                <a:rPr lang="en-US" altLang="zh-CN" dirty="0">
                  <a:latin typeface="Times New Roman" pitchFamily="18" charset="0"/>
                  <a:ea typeface="宋体" pitchFamily="2" charset="-122"/>
                </a:rPr>
                <a:t>3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2" name="直接箭头连接符 11"/>
            <p:cNvCxnSpPr>
              <a:stCxn id="4" idx="2"/>
              <a:endCxn id="9" idx="0"/>
            </p:cNvCxnSpPr>
            <p:nvPr/>
          </p:nvCxnSpPr>
          <p:spPr bwMode="auto">
            <a:xfrm flipH="1">
              <a:off x="836304" y="4505088"/>
              <a:ext cx="953467" cy="702524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4"/>
            <p:cNvCxnSpPr>
              <a:stCxn id="4" idx="2"/>
              <a:endCxn id="10" idx="0"/>
            </p:cNvCxnSpPr>
            <p:nvPr/>
          </p:nvCxnSpPr>
          <p:spPr bwMode="auto">
            <a:xfrm>
              <a:off x="1789771" y="4505088"/>
              <a:ext cx="0" cy="702524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箭头连接符 18"/>
            <p:cNvCxnSpPr>
              <a:stCxn id="4" idx="2"/>
              <a:endCxn id="11" idx="0"/>
            </p:cNvCxnSpPr>
            <p:nvPr/>
          </p:nvCxnSpPr>
          <p:spPr bwMode="auto">
            <a:xfrm>
              <a:off x="1789771" y="4505088"/>
              <a:ext cx="942239" cy="702524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动作按钮: 帮助 21">
              <a:hlinkClick r:id="" action="ppaction://noaction" highlightClick="1"/>
            </p:cNvPr>
            <p:cNvSpPr/>
            <p:nvPr/>
          </p:nvSpPr>
          <p:spPr bwMode="auto">
            <a:xfrm>
              <a:off x="1625280" y="4621455"/>
              <a:ext cx="328979" cy="280216"/>
            </a:xfrm>
            <a:prstGeom prst="actionButtonHelp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23" name="云形标注 22"/>
          <p:cNvSpPr/>
          <p:nvPr/>
        </p:nvSpPr>
        <p:spPr bwMode="auto">
          <a:xfrm rot="16200000">
            <a:off x="219887" y="3187453"/>
            <a:ext cx="960955" cy="1203081"/>
          </a:xfrm>
          <a:prstGeom prst="cloudCallou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知识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3747720" y="4059039"/>
            <a:ext cx="991547" cy="4460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/>
              <a:t>机器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" name="等号 28"/>
          <p:cNvSpPr/>
          <p:nvPr/>
        </p:nvSpPr>
        <p:spPr bwMode="auto">
          <a:xfrm>
            <a:off x="2598670" y="4151660"/>
            <a:ext cx="736019" cy="289937"/>
          </a:xfrm>
          <a:prstGeom prst="mathEqual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5668017" y="4032408"/>
            <a:ext cx="991547" cy="4460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Learner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22595" y="2480290"/>
            <a:ext cx="12823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案件</a:t>
            </a:r>
            <a:r>
              <a:rPr lang="en-US" altLang="zh-CN" sz="1200" dirty="0"/>
              <a:t>a</a:t>
            </a:r>
            <a:r>
              <a:rPr lang="en-US" altLang="zh-CN" sz="1200" dirty="0" smtClean="0"/>
              <a:t>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1</a:t>
            </a:r>
          </a:p>
          <a:p>
            <a:r>
              <a:rPr lang="zh-CN" altLang="en-US" sz="1200" dirty="0" smtClean="0"/>
              <a:t>案件</a:t>
            </a:r>
            <a:r>
              <a:rPr lang="en-US" altLang="zh-CN" sz="1200" dirty="0"/>
              <a:t>b</a:t>
            </a:r>
            <a:r>
              <a:rPr lang="en-US" altLang="zh-CN" sz="1200" dirty="0" smtClean="0"/>
              <a:t>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2</a:t>
            </a:r>
          </a:p>
          <a:p>
            <a:r>
              <a:rPr lang="zh-CN" altLang="en-US" sz="1200" dirty="0" smtClean="0"/>
              <a:t>案件</a:t>
            </a:r>
            <a:r>
              <a:rPr lang="en-US" altLang="zh-CN" sz="1200" dirty="0"/>
              <a:t>c</a:t>
            </a:r>
            <a:r>
              <a:rPr lang="en-US" altLang="zh-CN" sz="1200" dirty="0" smtClean="0"/>
              <a:t>-----</a:t>
            </a:r>
            <a:r>
              <a:rPr lang="zh-CN" altLang="en-US" sz="1200" dirty="0" smtClean="0"/>
              <a:t>案由</a:t>
            </a:r>
            <a:r>
              <a:rPr lang="en-US" altLang="zh-CN" sz="1200" dirty="0"/>
              <a:t>3</a:t>
            </a:r>
            <a:endParaRPr lang="en-US" altLang="zh-CN" sz="1200" dirty="0" smtClean="0"/>
          </a:p>
          <a:p>
            <a:r>
              <a:rPr lang="zh-CN" altLang="en-US" sz="1200" dirty="0" smtClean="0"/>
              <a:t>案件</a:t>
            </a:r>
            <a:r>
              <a:rPr lang="en-US" altLang="zh-CN" sz="1200" dirty="0"/>
              <a:t>d</a:t>
            </a:r>
            <a:r>
              <a:rPr lang="en-US" altLang="zh-CN" sz="1200" dirty="0" smtClean="0"/>
              <a:t>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2</a:t>
            </a:r>
            <a:endParaRPr lang="zh-CN" altLang="en-US" sz="1200" dirty="0" smtClean="0"/>
          </a:p>
          <a:p>
            <a:r>
              <a:rPr lang="zh-CN" altLang="en-US" sz="1200" dirty="0" smtClean="0"/>
              <a:t>案件</a:t>
            </a:r>
            <a:r>
              <a:rPr lang="en-US" altLang="zh-CN" sz="1200" dirty="0"/>
              <a:t>e</a:t>
            </a:r>
            <a:r>
              <a:rPr lang="en-US" altLang="zh-CN" sz="1200" dirty="0" smtClean="0"/>
              <a:t>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1</a:t>
            </a:r>
          </a:p>
          <a:p>
            <a:r>
              <a:rPr lang="zh-CN" altLang="en-US" sz="1200" dirty="0" smtClean="0"/>
              <a:t>案件</a:t>
            </a:r>
            <a:r>
              <a:rPr lang="en-US" altLang="zh-CN" sz="1200" dirty="0" smtClean="0"/>
              <a:t>f -----</a:t>
            </a:r>
            <a:r>
              <a:rPr lang="zh-CN" altLang="en-US" sz="1200" dirty="0" smtClean="0"/>
              <a:t>案由</a:t>
            </a:r>
            <a:r>
              <a:rPr lang="en-US" altLang="zh-CN" sz="1200" dirty="0"/>
              <a:t>3</a:t>
            </a:r>
            <a:endParaRPr lang="zh-CN" altLang="en-US" sz="1200" dirty="0" smtClean="0"/>
          </a:p>
        </p:txBody>
      </p:sp>
      <p:cxnSp>
        <p:nvCxnSpPr>
          <p:cNvPr id="33" name="直接箭头连接符 32"/>
          <p:cNvCxnSpPr>
            <a:stCxn id="31" idx="2"/>
            <a:endCxn id="30" idx="0"/>
          </p:cNvCxnSpPr>
          <p:nvPr/>
        </p:nvCxnSpPr>
        <p:spPr bwMode="auto">
          <a:xfrm>
            <a:off x="6163790" y="3680619"/>
            <a:ext cx="1" cy="35178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左箭头 33"/>
          <p:cNvSpPr/>
          <p:nvPr/>
        </p:nvSpPr>
        <p:spPr bwMode="auto">
          <a:xfrm>
            <a:off x="4973671" y="4166217"/>
            <a:ext cx="459941" cy="186165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35" name="直接箭头连接符 34"/>
          <p:cNvCxnSpPr>
            <a:stCxn id="8" idx="3"/>
            <a:endCxn id="27" idx="0"/>
          </p:cNvCxnSpPr>
          <p:nvPr/>
        </p:nvCxnSpPr>
        <p:spPr bwMode="auto">
          <a:xfrm>
            <a:off x="2079702" y="3178095"/>
            <a:ext cx="2163792" cy="88094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箭头连接符 37"/>
          <p:cNvCxnSpPr>
            <a:stCxn id="27" idx="2"/>
            <a:endCxn id="11" idx="6"/>
          </p:cNvCxnSpPr>
          <p:nvPr/>
        </p:nvCxnSpPr>
        <p:spPr bwMode="auto">
          <a:xfrm flipH="1">
            <a:off x="3100000" y="4505088"/>
            <a:ext cx="1143494" cy="91937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文本框 40"/>
          <p:cNvSpPr txBox="1"/>
          <p:nvPr/>
        </p:nvSpPr>
        <p:spPr>
          <a:xfrm>
            <a:off x="5874734" y="45466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机器学习算法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428796" y="454665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model</a:t>
            </a:r>
            <a:r>
              <a:rPr lang="zh-CN" altLang="en-US" dirty="0" smtClean="0">
                <a:solidFill>
                  <a:srgbClr val="00B050"/>
                </a:solidFill>
              </a:rPr>
              <a:t>：</a:t>
            </a:r>
            <a:r>
              <a:rPr lang="en-US" altLang="zh-CN" dirty="0" smtClean="0">
                <a:solidFill>
                  <a:srgbClr val="00B050"/>
                </a:solidFill>
              </a:rPr>
              <a:t>classifier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960888" y="2480290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训练集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样</a:t>
            </a:r>
            <a:r>
              <a:rPr lang="zh-CN" altLang="en-US" dirty="0" smtClean="0">
                <a:solidFill>
                  <a:srgbClr val="FF0000"/>
                </a:solidFill>
              </a:rPr>
              <a:t>例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实例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属性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标签（类）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602298" y="5507486"/>
            <a:ext cx="12823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案件</a:t>
            </a:r>
            <a:r>
              <a:rPr lang="en-US" altLang="zh-CN" sz="1200" dirty="0" smtClean="0"/>
              <a:t>g-----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1</a:t>
            </a:r>
          </a:p>
          <a:p>
            <a:r>
              <a:rPr lang="zh-CN" altLang="en-US" sz="1200" dirty="0" smtClean="0"/>
              <a:t>案件</a:t>
            </a:r>
            <a:r>
              <a:rPr lang="en-US" altLang="zh-CN" sz="1200" dirty="0" smtClean="0"/>
              <a:t>h-----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2</a:t>
            </a:r>
          </a:p>
          <a:p>
            <a:r>
              <a:rPr lang="zh-CN" altLang="en-US" sz="1200" dirty="0" smtClean="0"/>
              <a:t>案件</a:t>
            </a:r>
            <a:r>
              <a:rPr lang="en-US" altLang="zh-CN" sz="1200" dirty="0" smtClean="0"/>
              <a:t>I -----</a:t>
            </a:r>
            <a:r>
              <a:rPr lang="zh-CN" altLang="en-US" sz="1200" dirty="0" smtClean="0"/>
              <a:t>案由</a:t>
            </a:r>
            <a:r>
              <a:rPr lang="en-US" altLang="zh-CN" sz="1200" dirty="0"/>
              <a:t>3</a:t>
            </a:r>
            <a:endParaRPr lang="en-US" altLang="zh-CN" sz="1200" dirty="0" smtClean="0"/>
          </a:p>
          <a:p>
            <a:r>
              <a:rPr lang="zh-CN" altLang="en-US" sz="1200" dirty="0" smtClean="0"/>
              <a:t>案件</a:t>
            </a:r>
            <a:r>
              <a:rPr lang="en-US" altLang="zh-CN" sz="1200" dirty="0" smtClean="0"/>
              <a:t>j 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2</a:t>
            </a:r>
            <a:endParaRPr lang="zh-CN" altLang="en-US" sz="1200" dirty="0" smtClean="0"/>
          </a:p>
          <a:p>
            <a:r>
              <a:rPr lang="zh-CN" altLang="en-US" sz="1200" dirty="0" smtClean="0"/>
              <a:t>案件</a:t>
            </a:r>
            <a:r>
              <a:rPr lang="en-US" altLang="zh-CN" sz="1200" dirty="0" smtClean="0"/>
              <a:t>k-----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1</a:t>
            </a:r>
          </a:p>
          <a:p>
            <a:r>
              <a:rPr lang="zh-CN" altLang="en-US" sz="1200" dirty="0" smtClean="0"/>
              <a:t>案件</a:t>
            </a:r>
            <a:r>
              <a:rPr lang="en-US" altLang="zh-CN" sz="1200" dirty="0" smtClean="0"/>
              <a:t>l -----</a:t>
            </a:r>
            <a:r>
              <a:rPr lang="zh-CN" altLang="en-US" sz="1200" dirty="0" smtClean="0"/>
              <a:t>案由</a:t>
            </a:r>
            <a:r>
              <a:rPr lang="en-US" altLang="zh-CN" sz="1200" dirty="0"/>
              <a:t>3</a:t>
            </a:r>
            <a:endParaRPr lang="zh-CN" altLang="en-US" sz="1200" dirty="0" smtClean="0"/>
          </a:p>
        </p:txBody>
      </p:sp>
      <p:sp>
        <p:nvSpPr>
          <p:cNvPr id="47" name="文本框 46"/>
          <p:cNvSpPr txBox="1"/>
          <p:nvPr/>
        </p:nvSpPr>
        <p:spPr>
          <a:xfrm>
            <a:off x="5096275" y="5597355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测试</a:t>
            </a:r>
            <a:r>
              <a:rPr lang="zh-CN" altLang="en-US" dirty="0" smtClean="0">
                <a:solidFill>
                  <a:srgbClr val="FF0000"/>
                </a:solidFill>
              </a:rPr>
              <a:t>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样</a:t>
            </a:r>
            <a:r>
              <a:rPr lang="zh-CN" altLang="en-US" dirty="0" smtClean="0">
                <a:solidFill>
                  <a:srgbClr val="FF0000"/>
                </a:solidFill>
              </a:rPr>
              <a:t>例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实例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属性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标签（类）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657006" y="4282063"/>
            <a:ext cx="12823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案件</a:t>
            </a:r>
            <a:r>
              <a:rPr lang="en-US" altLang="zh-CN" sz="1200" dirty="0"/>
              <a:t>m</a:t>
            </a:r>
            <a:r>
              <a:rPr lang="en-US" altLang="zh-CN" sz="1200" dirty="0" smtClean="0"/>
              <a:t>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1</a:t>
            </a:r>
          </a:p>
          <a:p>
            <a:r>
              <a:rPr lang="zh-CN" altLang="en-US" sz="1200" dirty="0" smtClean="0"/>
              <a:t>案件</a:t>
            </a:r>
            <a:r>
              <a:rPr lang="en-US" altLang="zh-CN" sz="1200" dirty="0"/>
              <a:t>n</a:t>
            </a:r>
            <a:r>
              <a:rPr lang="en-US" altLang="zh-CN" sz="1200" dirty="0" smtClean="0"/>
              <a:t>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2</a:t>
            </a:r>
          </a:p>
          <a:p>
            <a:r>
              <a:rPr lang="zh-CN" altLang="en-US" sz="1200" dirty="0" smtClean="0"/>
              <a:t>案件</a:t>
            </a:r>
            <a:r>
              <a:rPr lang="en-US" altLang="zh-CN" sz="1200" dirty="0"/>
              <a:t>o</a:t>
            </a:r>
            <a:r>
              <a:rPr lang="en-US" altLang="zh-CN" sz="1200" dirty="0" smtClean="0"/>
              <a:t>-----</a:t>
            </a:r>
            <a:r>
              <a:rPr lang="zh-CN" altLang="en-US" sz="1200" dirty="0" smtClean="0"/>
              <a:t>案由</a:t>
            </a:r>
            <a:r>
              <a:rPr lang="en-US" altLang="zh-CN" sz="1200" dirty="0"/>
              <a:t>3</a:t>
            </a:r>
            <a:endParaRPr lang="en-US" altLang="zh-CN" sz="1200" dirty="0" smtClean="0"/>
          </a:p>
          <a:p>
            <a:r>
              <a:rPr lang="zh-CN" altLang="en-US" sz="1200" dirty="0" smtClean="0"/>
              <a:t>案件</a:t>
            </a:r>
            <a:r>
              <a:rPr lang="en-US" altLang="zh-CN" sz="1200" dirty="0"/>
              <a:t>p</a:t>
            </a:r>
            <a:r>
              <a:rPr lang="en-US" altLang="zh-CN" sz="1200" dirty="0" smtClean="0"/>
              <a:t>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2</a:t>
            </a:r>
            <a:endParaRPr lang="zh-CN" altLang="en-US" sz="1200" dirty="0" smtClean="0"/>
          </a:p>
          <a:p>
            <a:r>
              <a:rPr lang="zh-CN" altLang="en-US" sz="1200" dirty="0" smtClean="0"/>
              <a:t>案件</a:t>
            </a:r>
            <a:r>
              <a:rPr lang="en-US" altLang="zh-CN" sz="1200" dirty="0" smtClean="0"/>
              <a:t>q-----</a:t>
            </a:r>
            <a:r>
              <a:rPr lang="zh-CN" altLang="en-US" sz="1200" dirty="0" smtClean="0"/>
              <a:t>案由</a:t>
            </a:r>
            <a:r>
              <a:rPr lang="en-US" altLang="zh-CN" sz="1200" dirty="0" smtClean="0"/>
              <a:t>1</a:t>
            </a:r>
          </a:p>
          <a:p>
            <a:r>
              <a:rPr lang="zh-CN" altLang="en-US" sz="1200" dirty="0" smtClean="0"/>
              <a:t>案件</a:t>
            </a:r>
            <a:r>
              <a:rPr lang="en-US" altLang="zh-CN" sz="1200" dirty="0" smtClean="0"/>
              <a:t>r -----</a:t>
            </a:r>
            <a:r>
              <a:rPr lang="zh-CN" altLang="en-US" sz="1200" dirty="0" smtClean="0"/>
              <a:t>案由</a:t>
            </a:r>
            <a:r>
              <a:rPr lang="en-US" altLang="zh-CN" sz="1200" dirty="0"/>
              <a:t>3</a:t>
            </a:r>
            <a:endParaRPr lang="zh-CN" altLang="en-US" sz="1200" dirty="0" smtClean="0"/>
          </a:p>
        </p:txBody>
      </p:sp>
      <p:sp>
        <p:nvSpPr>
          <p:cNvPr id="49" name="文本框 48"/>
          <p:cNvSpPr txBox="1"/>
          <p:nvPr/>
        </p:nvSpPr>
        <p:spPr>
          <a:xfrm>
            <a:off x="7565927" y="5540382"/>
            <a:ext cx="161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验证</a:t>
            </a:r>
            <a:r>
              <a:rPr lang="zh-CN" altLang="en-US" dirty="0" smtClean="0">
                <a:solidFill>
                  <a:srgbClr val="FF0000"/>
                </a:solidFill>
              </a:rPr>
              <a:t>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Validation set</a:t>
            </a:r>
          </a:p>
        </p:txBody>
      </p:sp>
      <p:sp>
        <p:nvSpPr>
          <p:cNvPr id="50" name="上箭头 49"/>
          <p:cNvSpPr/>
          <p:nvPr/>
        </p:nvSpPr>
        <p:spPr bwMode="auto">
          <a:xfrm>
            <a:off x="4089854" y="4882227"/>
            <a:ext cx="173297" cy="508474"/>
          </a:xfrm>
          <a:prstGeom prst="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57" name="肘形连接符 56"/>
          <p:cNvCxnSpPr/>
          <p:nvPr/>
        </p:nvCxnSpPr>
        <p:spPr bwMode="auto">
          <a:xfrm rot="10800000">
            <a:off x="5338407" y="4361988"/>
            <a:ext cx="2227520" cy="845626"/>
          </a:xfrm>
          <a:prstGeom prst="bentConnector3">
            <a:avLst>
              <a:gd name="adj1" fmla="val 99944"/>
            </a:avLst>
          </a:prstGeom>
          <a:ln>
            <a:headEnd type="none" w="med" len="med"/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7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9" grpId="0" animBg="1"/>
      <p:bldP spid="30" grpId="0" animBg="1"/>
      <p:bldP spid="31" grpId="0" animBg="1"/>
      <p:bldP spid="34" grpId="0" animBg="1"/>
      <p:bldP spid="41" grpId="0"/>
      <p:bldP spid="43" grpId="0"/>
      <p:bldP spid="44" grpId="0"/>
      <p:bldP spid="46" grpId="0" animBg="1"/>
      <p:bldP spid="47" grpId="0"/>
      <p:bldP spid="48" grpId="0" animBg="1"/>
      <p:bldP spid="49" grpId="0"/>
      <p:bldP spid="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实践</a:t>
            </a:r>
            <a:r>
              <a:rPr lang="en-US" altLang="zh-CN" dirty="0" smtClean="0"/>
              <a:t>(4)——Spark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Mllib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smtClean="0"/>
              <a:t>Spark</a:t>
            </a:r>
            <a:r>
              <a:rPr lang="zh-CN" altLang="en-US" sz="1800" dirty="0" smtClean="0"/>
              <a:t>为机器学习问题开发的库</a:t>
            </a:r>
          </a:p>
          <a:p>
            <a:pPr lvl="1"/>
            <a:r>
              <a:rPr lang="zh-CN" altLang="en-US" sz="1600" dirty="0" smtClean="0"/>
              <a:t>分类、回归、聚类和协同过滤等</a:t>
            </a:r>
          </a:p>
          <a:p>
            <a:r>
              <a:rPr lang="zh-CN" altLang="en-US" sz="1800" dirty="0" smtClean="0"/>
              <a:t>机器学习简介</a:t>
            </a:r>
          </a:p>
          <a:p>
            <a:r>
              <a:rPr lang="en-US" altLang="zh-CN" sz="1800" dirty="0" err="1" smtClean="0"/>
              <a:t>MLlib</a:t>
            </a:r>
            <a:r>
              <a:rPr lang="zh-CN" altLang="en-US" sz="1800" dirty="0" smtClean="0"/>
              <a:t>简介</a:t>
            </a:r>
          </a:p>
          <a:p>
            <a:pPr lvl="1"/>
            <a:r>
              <a:rPr lang="zh-CN" altLang="en-US" sz="1600" dirty="0" smtClean="0"/>
              <a:t>基础数据类型</a:t>
            </a:r>
          </a:p>
          <a:p>
            <a:pPr lvl="2"/>
            <a:r>
              <a:rPr lang="zh-CN" altLang="en-US" sz="1400" dirty="0" smtClean="0"/>
              <a:t>向量</a:t>
            </a:r>
          </a:p>
          <a:p>
            <a:pPr lvl="2"/>
            <a:r>
              <a:rPr lang="zh-CN" altLang="en-US" sz="1400" dirty="0" smtClean="0"/>
              <a:t>带标注的向量：用于监督学习</a:t>
            </a:r>
          </a:p>
          <a:p>
            <a:pPr lvl="2"/>
            <a:r>
              <a:rPr lang="zh-CN" altLang="en-US" sz="1400" dirty="0" smtClean="0"/>
              <a:t>模型：训练算法的输出</a:t>
            </a:r>
          </a:p>
          <a:p>
            <a:pPr lvl="1"/>
            <a:r>
              <a:rPr lang="zh-CN" altLang="en-US" sz="1600" dirty="0" smtClean="0"/>
              <a:t>主要的库</a:t>
            </a:r>
          </a:p>
          <a:p>
            <a:pPr lvl="2"/>
            <a:r>
              <a:rPr lang="en-US" altLang="zh-CN" sz="1400" dirty="0" err="1" smtClean="0"/>
              <a:t>mllib.classification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分类算法，二分类、多分类、逻辑回归、朴素贝叶斯、</a:t>
            </a:r>
            <a:r>
              <a:rPr lang="en-US" altLang="zh-CN" sz="1400" dirty="0" smtClean="0"/>
              <a:t>SVM</a:t>
            </a:r>
            <a:r>
              <a:rPr lang="zh-CN" altLang="en-US" sz="1400" dirty="0" smtClean="0"/>
              <a:t>等</a:t>
            </a:r>
            <a:endParaRPr lang="en-US" altLang="zh-CN" sz="1400" dirty="0" smtClean="0"/>
          </a:p>
          <a:p>
            <a:pPr lvl="2"/>
            <a:r>
              <a:rPr lang="en-US" altLang="zh-CN" sz="1400" dirty="0" err="1" smtClean="0"/>
              <a:t>mllib.cluster</a:t>
            </a:r>
            <a:r>
              <a:rPr lang="zh-CN" altLang="en-US" sz="1400" dirty="0" smtClean="0"/>
              <a:t>：聚类，</a:t>
            </a:r>
            <a:r>
              <a:rPr lang="en-US" altLang="zh-CN" sz="1400" dirty="0" smtClean="0"/>
              <a:t>K-Means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LDA</a:t>
            </a:r>
            <a:r>
              <a:rPr lang="zh-CN" altLang="en-US" sz="1400" dirty="0" smtClean="0"/>
              <a:t>等</a:t>
            </a:r>
            <a:endParaRPr lang="en-US" altLang="zh-CN" sz="1400" dirty="0" smtClean="0"/>
          </a:p>
          <a:p>
            <a:pPr lvl="2"/>
            <a:r>
              <a:rPr lang="en-US" altLang="zh-CN" sz="1400" dirty="0" err="1" smtClean="0"/>
              <a:t>mllib.recommendation</a:t>
            </a:r>
            <a:r>
              <a:rPr lang="zh-CN" altLang="en-US" sz="1400" dirty="0" smtClean="0"/>
              <a:t>：使用协同过滤的方法做推荐</a:t>
            </a:r>
          </a:p>
          <a:p>
            <a:pPr lvl="2"/>
            <a:r>
              <a:rPr lang="en-US" altLang="zh-CN" sz="1400" dirty="0" err="1" smtClean="0"/>
              <a:t>mllib.tree</a:t>
            </a:r>
            <a:r>
              <a:rPr lang="zh-CN" altLang="en-US" sz="1400" dirty="0" smtClean="0"/>
              <a:t>：决策树、随机森林等算法</a:t>
            </a:r>
          </a:p>
          <a:p>
            <a:pPr lvl="1"/>
            <a:r>
              <a:rPr lang="zh-CN" altLang="en-US" sz="1600" dirty="0" smtClean="0"/>
              <a:t>其它常用库</a:t>
            </a:r>
          </a:p>
          <a:p>
            <a:pPr lvl="2"/>
            <a:r>
              <a:rPr lang="en-US" altLang="zh-CN" sz="1400" dirty="0" err="1" smtClean="0"/>
              <a:t>mllib.evaluation</a:t>
            </a:r>
            <a:r>
              <a:rPr lang="zh-CN" altLang="en-US" sz="1400" dirty="0" smtClean="0"/>
              <a:t>：算法效果衡量方法</a:t>
            </a:r>
          </a:p>
        </p:txBody>
      </p:sp>
    </p:spTree>
    <p:extLst>
      <p:ext uri="{BB962C8B-B14F-4D97-AF65-F5344CB8AC3E}">
        <p14:creationId xmlns:p14="http://schemas.microsoft.com/office/powerpoint/2010/main" val="4211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110" y="3206736"/>
            <a:ext cx="5616575" cy="576262"/>
          </a:xfrm>
        </p:spPr>
        <p:txBody>
          <a:bodyPr/>
          <a:lstStyle/>
          <a:p>
            <a:r>
              <a:rPr lang="zh-CN" altLang="en-US" sz="3200" dirty="0" smtClean="0"/>
              <a:t>谢谢！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38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1——</a:t>
            </a:r>
            <a:r>
              <a:rPr lang="zh-CN" altLang="en-US" dirty="0" smtClean="0"/>
              <a:t>二次排序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 smtClean="0"/>
              <a:t>指在归约（</a:t>
            </a:r>
            <a:r>
              <a:rPr lang="en-US" altLang="zh-CN" sz="1600" dirty="0" smtClean="0"/>
              <a:t>reduce</a:t>
            </a:r>
            <a:r>
              <a:rPr lang="zh-CN" altLang="en-US" sz="1600" dirty="0" smtClean="0"/>
              <a:t>）阶段对某个键关联的值排序</a:t>
            </a:r>
            <a:endParaRPr lang="en-US" altLang="zh-CN" sz="1600" dirty="0" smtClean="0"/>
          </a:p>
          <a:p>
            <a:pPr lvl="1"/>
            <a:r>
              <a:rPr lang="en-US" altLang="zh-CN" sz="1400" dirty="0" smtClean="0"/>
              <a:t>Map</a:t>
            </a:r>
            <a:r>
              <a:rPr lang="zh-CN" altLang="en-US" sz="1400" dirty="0" smtClean="0"/>
              <a:t>阶段可以对</a:t>
            </a:r>
            <a:r>
              <a:rPr lang="en-US" altLang="zh-CN" sz="1400" dirty="0" smtClean="0"/>
              <a:t>&lt;key, value&gt;</a:t>
            </a:r>
            <a:r>
              <a:rPr lang="zh-CN" altLang="en-US" sz="1400" dirty="0" smtClean="0"/>
              <a:t>对按照键的值进行排序，但是归约器不会自动对键值对按照值排序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但是有时候需要：将成绩按照班级归约后排序；店铺产品销量排序等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例</a:t>
            </a:r>
            <a:r>
              <a:rPr lang="en-US" altLang="zh-CN" sz="1400" dirty="0" smtClean="0"/>
              <a:t>1. </a:t>
            </a:r>
            <a:r>
              <a:rPr lang="zh-CN" altLang="en-US" sz="1400" dirty="0" smtClean="0"/>
              <a:t>数据如下，按照</a:t>
            </a:r>
            <a:r>
              <a:rPr lang="en-US" altLang="zh-CN" sz="1400" dirty="0" smtClean="0"/>
              <a:t>name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time</a:t>
            </a:r>
            <a:r>
              <a:rPr lang="zh-CN" altLang="en-US" sz="1400" dirty="0" smtClean="0"/>
              <a:t>对</a:t>
            </a:r>
            <a:r>
              <a:rPr lang="en-US" altLang="zh-CN" sz="1400" dirty="0" smtClean="0"/>
              <a:t>value</a:t>
            </a:r>
            <a:r>
              <a:rPr lang="zh-CN" altLang="en-US" sz="1400" dirty="0" smtClean="0"/>
              <a:t>排序</a:t>
            </a:r>
            <a:endParaRPr lang="en-US" altLang="zh-CN" sz="1400" dirty="0"/>
          </a:p>
          <a:p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968" y="2565655"/>
            <a:ext cx="1822777" cy="4292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98" y="3680619"/>
            <a:ext cx="3318745" cy="16003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23002" y="299271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&lt;name, (time, value)&gt;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27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1——</a:t>
            </a:r>
            <a:r>
              <a:rPr lang="zh-CN" altLang="en-US" dirty="0"/>
              <a:t>二次排序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方案</a:t>
            </a:r>
            <a:r>
              <a:rPr lang="en-US" altLang="zh-CN" sz="2000" dirty="0" smtClean="0"/>
              <a:t>1</a:t>
            </a:r>
          </a:p>
          <a:p>
            <a:pPr lvl="1"/>
            <a:r>
              <a:rPr lang="zh-CN" altLang="en-US" sz="1800" dirty="0" smtClean="0"/>
              <a:t>在内存中实现排序，只借助</a:t>
            </a:r>
            <a:r>
              <a:rPr lang="en-US" altLang="zh-CN" sz="1800" dirty="0" smtClean="0"/>
              <a:t>map-reduce</a:t>
            </a:r>
            <a:r>
              <a:rPr lang="zh-CN" altLang="en-US" sz="1800" dirty="0" smtClean="0"/>
              <a:t>框架进行分组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组内直接在内存中调用排序函数</a:t>
            </a:r>
            <a:endParaRPr lang="en-US" altLang="zh-CN" sz="1800" dirty="0"/>
          </a:p>
          <a:p>
            <a:pPr lvl="1"/>
            <a:r>
              <a:rPr lang="zh-CN" altLang="en-US" sz="1800" dirty="0" smtClean="0"/>
              <a:t>步骤：</a:t>
            </a:r>
            <a:endParaRPr lang="en-US" altLang="zh-CN" sz="1800" dirty="0" smtClean="0"/>
          </a:p>
          <a:p>
            <a:pPr lvl="2"/>
            <a:r>
              <a:rPr lang="zh-CN" altLang="en-US" sz="1600" dirty="0" smtClean="0"/>
              <a:t>创建</a:t>
            </a:r>
            <a:r>
              <a:rPr lang="en-US" altLang="zh-CN" sz="1600" dirty="0" err="1" smtClean="0"/>
              <a:t>SparkContext</a:t>
            </a:r>
            <a:r>
              <a:rPr lang="zh-CN" altLang="en-US" sz="1600" dirty="0" smtClean="0"/>
              <a:t>对象；连接到</a:t>
            </a:r>
            <a:r>
              <a:rPr lang="en-US" altLang="zh-CN" sz="1600" dirty="0" smtClean="0"/>
              <a:t>Spark master</a:t>
            </a:r>
            <a:r>
              <a:rPr lang="zh-CN" altLang="en-US" sz="1600" dirty="0" smtClean="0"/>
              <a:t>；读取原始数据；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构建</a:t>
            </a:r>
            <a:r>
              <a:rPr lang="en-US" altLang="zh-CN" sz="1600" dirty="0"/>
              <a:t>&lt;</a:t>
            </a:r>
            <a:r>
              <a:rPr lang="zh-CN" altLang="en-US" sz="1600" dirty="0" smtClean="0"/>
              <a:t>键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值</a:t>
            </a:r>
            <a:r>
              <a:rPr lang="en-US" altLang="zh-CN" sz="1600" dirty="0" smtClean="0"/>
              <a:t>&gt;</a:t>
            </a:r>
            <a:r>
              <a:rPr lang="zh-CN" altLang="en-US" sz="1600" dirty="0" smtClean="0"/>
              <a:t>对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按照键分组：</a:t>
            </a:r>
            <a:r>
              <a:rPr lang="en-US" altLang="zh-CN" sz="1600" dirty="0" err="1" smtClean="0"/>
              <a:t>groupByKey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对每个组对应的新的</a:t>
            </a:r>
            <a:r>
              <a:rPr lang="en-US" altLang="zh-CN" sz="1600" dirty="0" smtClean="0"/>
              <a:t>value(</a:t>
            </a:r>
            <a:r>
              <a:rPr lang="zh-CN" altLang="en-US" sz="1600" dirty="0" smtClean="0"/>
              <a:t>是一个列表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进行排序操作</a:t>
            </a:r>
            <a:endParaRPr lang="en-US" altLang="zh-CN" sz="1600" dirty="0"/>
          </a:p>
          <a:p>
            <a:pPr lvl="1"/>
            <a:r>
              <a:rPr lang="zh-CN" altLang="en-US" sz="1800" dirty="0" smtClean="0"/>
              <a:t>缺点</a:t>
            </a:r>
            <a:endParaRPr lang="en-US" altLang="zh-CN" sz="1800" dirty="0" smtClean="0"/>
          </a:p>
          <a:p>
            <a:pPr lvl="2"/>
            <a:r>
              <a:rPr lang="zh-CN" altLang="en-US" sz="1600" dirty="0"/>
              <a:t>不</a:t>
            </a:r>
            <a:r>
              <a:rPr lang="zh-CN" altLang="en-US" sz="1600" dirty="0" smtClean="0"/>
              <a:t>具备伸缩性，单个服务器的内存又成为瓶颈；</a:t>
            </a:r>
            <a:endParaRPr lang="en-US" altLang="zh-CN" sz="1600" dirty="0"/>
          </a:p>
          <a:p>
            <a:pPr lvl="1"/>
            <a:endParaRPr lang="en-US" altLang="zh-CN" sz="1800" dirty="0"/>
          </a:p>
          <a:p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6501468" y="186686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&lt;</a:t>
            </a:r>
            <a:r>
              <a:rPr lang="en-US" altLang="zh-CN" dirty="0" smtClean="0">
                <a:solidFill>
                  <a:srgbClr val="FF0000"/>
                </a:solidFill>
              </a:rPr>
              <a:t>name</a:t>
            </a:r>
            <a:r>
              <a:rPr lang="en-US" altLang="zh-CN" dirty="0" smtClean="0"/>
              <a:t>, (time, value)&gt;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01468" y="2143810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r>
              <a:rPr lang="en-US" altLang="zh-CN" dirty="0"/>
              <a:t>, value)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6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1——</a:t>
            </a:r>
            <a:r>
              <a:rPr lang="zh-CN" altLang="en-US" dirty="0"/>
              <a:t>二次</a:t>
            </a:r>
            <a:r>
              <a:rPr lang="zh-CN" altLang="en-US" dirty="0" smtClean="0"/>
              <a:t>排序</a:t>
            </a:r>
            <a:r>
              <a:rPr lang="en-US" altLang="zh-CN" dirty="0" smtClean="0"/>
              <a:t>-</a:t>
            </a:r>
            <a:r>
              <a:rPr lang="zh-CN" altLang="en-US" dirty="0" smtClean="0"/>
              <a:t>方案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5" y="1417202"/>
            <a:ext cx="7786452" cy="52757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70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1——</a:t>
            </a:r>
            <a:r>
              <a:rPr lang="zh-CN" altLang="en-US" dirty="0"/>
              <a:t>二次</a:t>
            </a:r>
            <a:r>
              <a:rPr lang="zh-CN" altLang="en-US" dirty="0" smtClean="0"/>
              <a:t>排序</a:t>
            </a:r>
            <a:r>
              <a:rPr lang="en-US" altLang="zh-CN" dirty="0" smtClean="0"/>
              <a:t>-</a:t>
            </a:r>
            <a:r>
              <a:rPr lang="zh-CN" altLang="en-US" dirty="0" smtClean="0"/>
              <a:t>方案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方案</a:t>
            </a:r>
            <a:r>
              <a:rPr lang="zh-CN" altLang="en-US" dirty="0" smtClean="0"/>
              <a:t>二：利用框架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5" y="1316066"/>
            <a:ext cx="8169592" cy="39773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55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1——</a:t>
            </a:r>
            <a:r>
              <a:rPr lang="zh-CN" altLang="en-US" dirty="0"/>
              <a:t>二次排序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方案</a:t>
            </a:r>
            <a:r>
              <a:rPr lang="en-US" altLang="zh-CN" sz="2000" dirty="0"/>
              <a:t>2</a:t>
            </a:r>
          </a:p>
          <a:p>
            <a:pPr lvl="1"/>
            <a:r>
              <a:rPr lang="zh-CN" altLang="en-US" sz="1800" dirty="0"/>
              <a:t>利用框架实现值排序</a:t>
            </a:r>
            <a:endParaRPr lang="en-US" altLang="zh-CN" sz="1800" dirty="0"/>
          </a:p>
          <a:p>
            <a:pPr lvl="2"/>
            <a:r>
              <a:rPr lang="zh-CN" altLang="en-US" sz="1600" dirty="0"/>
              <a:t>自定义</a:t>
            </a:r>
            <a:r>
              <a:rPr lang="en-US" altLang="zh-CN" sz="1600" dirty="0"/>
              <a:t>Key + </a:t>
            </a:r>
            <a:r>
              <a:rPr lang="en-US" altLang="zh-CN" sz="1600" dirty="0" err="1"/>
              <a:t>sortByKey</a:t>
            </a:r>
            <a:r>
              <a:rPr lang="en-US" altLang="zh-CN" sz="1600" dirty="0"/>
              <a:t>()</a:t>
            </a:r>
            <a:r>
              <a:rPr lang="zh-CN" altLang="en-US" sz="1600" dirty="0"/>
              <a:t>：组合键</a:t>
            </a:r>
            <a:endParaRPr lang="en-US" altLang="zh-CN" sz="1600" dirty="0"/>
          </a:p>
          <a:p>
            <a:pPr lvl="2"/>
            <a:r>
              <a:rPr lang="en-US" altLang="zh-CN" sz="1600" dirty="0">
                <a:hlinkClick r:id="rId2"/>
              </a:rPr>
              <a:t>https://blog.csdn.net/wuxintdrh/article/details/72809156</a:t>
            </a:r>
            <a:r>
              <a:rPr lang="en-US" altLang="zh-CN" sz="1600" dirty="0"/>
              <a:t> </a:t>
            </a:r>
          </a:p>
          <a:p>
            <a:r>
              <a:rPr lang="zh-CN" altLang="en-US" sz="2050" dirty="0" smtClean="0"/>
              <a:t>步骤</a:t>
            </a:r>
            <a:endParaRPr lang="en-US" altLang="zh-CN" sz="2050" dirty="0" smtClean="0"/>
          </a:p>
          <a:p>
            <a:pPr lvl="1"/>
            <a:r>
              <a:rPr lang="zh-CN" altLang="en-US" sz="1825" dirty="0" smtClean="0"/>
              <a:t>自定义组合键：</a:t>
            </a:r>
            <a:r>
              <a:rPr lang="en-US" altLang="zh-CN" sz="1825" dirty="0" smtClean="0"/>
              <a:t>&lt;&lt;name, time&gt;, value&gt;</a:t>
            </a:r>
          </a:p>
          <a:p>
            <a:pPr lvl="1"/>
            <a:r>
              <a:rPr lang="zh-CN" altLang="en-US" sz="1825" dirty="0" smtClean="0"/>
              <a:t>调用</a:t>
            </a:r>
            <a:r>
              <a:rPr lang="en-US" altLang="zh-CN" sz="1825" dirty="0" err="1" smtClean="0"/>
              <a:t>sortByKey</a:t>
            </a:r>
            <a:r>
              <a:rPr lang="zh-CN" altLang="en-US" sz="1825" dirty="0" smtClean="0"/>
              <a:t>时会</a:t>
            </a:r>
            <a:r>
              <a:rPr lang="zh-CN" altLang="en-US" sz="1825" dirty="0"/>
              <a:t>用</a:t>
            </a:r>
            <a:r>
              <a:rPr lang="en-US" altLang="zh-CN" sz="1825" dirty="0" smtClean="0"/>
              <a:t>&lt;name, time&gt;</a:t>
            </a:r>
            <a:r>
              <a:rPr lang="zh-CN" altLang="en-US" sz="1825" dirty="0" smtClean="0"/>
              <a:t>排序，因此要比较</a:t>
            </a:r>
            <a:r>
              <a:rPr lang="en-US" altLang="zh-CN" sz="1825" dirty="0" smtClean="0"/>
              <a:t>&lt;name, time&gt;</a:t>
            </a:r>
            <a:r>
              <a:rPr lang="zh-CN" altLang="en-US" sz="1825" dirty="0" smtClean="0"/>
              <a:t>大小</a:t>
            </a:r>
            <a:endParaRPr lang="en-US" altLang="zh-CN" sz="1825" dirty="0" smtClean="0"/>
          </a:p>
          <a:p>
            <a:pPr lvl="1"/>
            <a:r>
              <a:rPr lang="zh-CN" altLang="en-US" sz="1825" dirty="0" smtClean="0"/>
              <a:t>在自定义</a:t>
            </a:r>
            <a:r>
              <a:rPr lang="en-US" altLang="zh-CN" sz="1825" dirty="0" smtClean="0"/>
              <a:t>Key</a:t>
            </a:r>
            <a:r>
              <a:rPr lang="zh-CN" altLang="en-US" sz="1825" dirty="0" smtClean="0"/>
              <a:t>中定义好</a:t>
            </a:r>
            <a:r>
              <a:rPr lang="en-US" altLang="zh-CN" sz="1825" dirty="0" smtClean="0"/>
              <a:t>compare</a:t>
            </a:r>
            <a:r>
              <a:rPr lang="zh-CN" altLang="en-US" sz="1825" dirty="0" smtClean="0"/>
              <a:t>方法</a:t>
            </a:r>
            <a:endParaRPr lang="en-US" altLang="zh-CN" sz="1825" dirty="0" smtClean="0"/>
          </a:p>
          <a:p>
            <a:pPr lvl="1"/>
            <a:endParaRPr lang="en-US" altLang="zh-CN" sz="1825" dirty="0"/>
          </a:p>
          <a:p>
            <a:pPr lvl="1"/>
            <a:endParaRPr lang="en-US" altLang="zh-CN" sz="1825" dirty="0" smtClean="0"/>
          </a:p>
          <a:p>
            <a:pPr lvl="1"/>
            <a:endParaRPr lang="en-US" altLang="zh-CN" sz="1825" dirty="0"/>
          </a:p>
          <a:p>
            <a:pPr lvl="1"/>
            <a:endParaRPr lang="en-US" altLang="zh-CN" sz="1825" dirty="0" smtClean="0"/>
          </a:p>
          <a:p>
            <a:pPr lvl="1"/>
            <a:endParaRPr lang="en-US" altLang="zh-CN" sz="1825" dirty="0"/>
          </a:p>
          <a:p>
            <a:pPr lvl="1"/>
            <a:r>
              <a:rPr lang="zh-CN" altLang="en-US" sz="1825" dirty="0" smtClean="0"/>
              <a:t>按照自定义</a:t>
            </a:r>
            <a:r>
              <a:rPr lang="en-US" altLang="zh-CN" sz="1825" dirty="0" smtClean="0"/>
              <a:t>Key</a:t>
            </a:r>
            <a:r>
              <a:rPr lang="zh-CN" altLang="en-US" sz="1825" dirty="0" smtClean="0"/>
              <a:t>格式实现</a:t>
            </a:r>
            <a:r>
              <a:rPr lang="en-US" altLang="zh-CN" sz="1825" dirty="0" err="1" smtClean="0"/>
              <a:t>mapToPair</a:t>
            </a:r>
            <a:endParaRPr lang="en-US" altLang="zh-CN" sz="1825" dirty="0" smtClean="0"/>
          </a:p>
          <a:p>
            <a:pPr lvl="1"/>
            <a:r>
              <a:rPr lang="zh-CN" altLang="en-US" sz="1825" dirty="0" smtClean="0"/>
              <a:t>最后调用</a:t>
            </a:r>
            <a:r>
              <a:rPr lang="en-US" altLang="zh-CN" sz="1825" dirty="0" err="1" smtClean="0"/>
              <a:t>sortByKey</a:t>
            </a:r>
            <a:r>
              <a:rPr lang="en-US" altLang="zh-CN" sz="1825" dirty="0" smtClean="0"/>
              <a:t>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58" y="4236440"/>
            <a:ext cx="4441799" cy="1505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90" y="2044727"/>
            <a:ext cx="7779234" cy="369749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047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1——</a:t>
            </a:r>
            <a:r>
              <a:rPr lang="zh-CN" altLang="en-US" dirty="0"/>
              <a:t>二次排序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方案</a:t>
            </a:r>
            <a:r>
              <a:rPr lang="en-US" altLang="zh-CN" sz="2000" dirty="0" smtClean="0"/>
              <a:t>2</a:t>
            </a:r>
            <a:endParaRPr lang="en-US" altLang="zh-CN" sz="1600" dirty="0" smtClean="0"/>
          </a:p>
          <a:p>
            <a:pPr lvl="1"/>
            <a:r>
              <a:rPr lang="zh-CN" altLang="en-US" sz="1825" dirty="0" smtClean="0"/>
              <a:t>使用</a:t>
            </a:r>
            <a:r>
              <a:rPr lang="zh-CN" altLang="en-US" sz="1825" dirty="0"/>
              <a:t>组合键 </a:t>
            </a:r>
            <a:r>
              <a:rPr lang="en-US" altLang="zh-CN" sz="1825" dirty="0"/>
              <a:t>+ </a:t>
            </a:r>
            <a:r>
              <a:rPr lang="en-US" altLang="zh-CN" sz="1825" dirty="0" err="1"/>
              <a:t>groupByKey</a:t>
            </a:r>
            <a:r>
              <a:rPr lang="en-US" altLang="zh-CN" sz="1825" dirty="0"/>
              <a:t>()</a:t>
            </a:r>
          </a:p>
          <a:p>
            <a:pPr lvl="2"/>
            <a:r>
              <a:rPr lang="en-US" altLang="zh-CN" sz="1600" dirty="0">
                <a:hlinkClick r:id="rId2"/>
              </a:rPr>
              <a:t>http://www.datasalt.com/2015/12/a-scalable-groupbykey-and-secondary-sort-for-java-spark/</a:t>
            </a:r>
            <a:r>
              <a:rPr lang="en-US" altLang="zh-CN" sz="1600" dirty="0"/>
              <a:t> 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1" y="1351064"/>
            <a:ext cx="6817616" cy="528462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972" y="2534741"/>
            <a:ext cx="5028334" cy="134936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6573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南京大学PPT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南京大学PPT" id="{2987B73B-C9CC-4129-824D-C6E8BF2B3606}" vid="{51DFBA14-213A-4BB6-9053-FFCF4DA053E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南京大学PPT</Template>
  <TotalTime>683</TotalTime>
  <Words>1927</Words>
  <Application>Microsoft Office PowerPoint</Application>
  <PresentationFormat>全屏显示(4:3)</PresentationFormat>
  <Paragraphs>360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宋体</vt:lpstr>
      <vt:lpstr>Arial</vt:lpstr>
      <vt:lpstr>Times New Roman</vt:lpstr>
      <vt:lpstr>Wingdings</vt:lpstr>
      <vt:lpstr>南京大学PPT</vt:lpstr>
      <vt:lpstr>《云计算》——Spark的实践</vt:lpstr>
      <vt:lpstr>目标2：利用Spark处理数据</vt:lpstr>
      <vt:lpstr>Spark实践(1)——数据读取、存储</vt:lpstr>
      <vt:lpstr>问题1——二次排序</vt:lpstr>
      <vt:lpstr>问题1——二次排序</vt:lpstr>
      <vt:lpstr>问题1——二次排序-方案1</vt:lpstr>
      <vt:lpstr>问题1——二次排序-方案1</vt:lpstr>
      <vt:lpstr>问题1——二次排序</vt:lpstr>
      <vt:lpstr>问题1——二次排序</vt:lpstr>
      <vt:lpstr>问题2——Top N列表</vt:lpstr>
      <vt:lpstr>问题2——Top N列表</vt:lpstr>
      <vt:lpstr>问题2——Top N列表</vt:lpstr>
      <vt:lpstr>问题2——Top N列表</vt:lpstr>
      <vt:lpstr>问题2——Top N列表</vt:lpstr>
      <vt:lpstr>问题2——Top N列表</vt:lpstr>
      <vt:lpstr>检查作业说明</vt:lpstr>
      <vt:lpstr>服务器说明</vt:lpstr>
      <vt:lpstr>Spark实践(2)——Spark Streaming(1)</vt:lpstr>
      <vt:lpstr>Spark实践(2)——Spark Streaming(2)</vt:lpstr>
      <vt:lpstr>Spark实践(2)——Spark Streaming(3)</vt:lpstr>
      <vt:lpstr>问题3——访问的实时统计</vt:lpstr>
      <vt:lpstr>问题3——访问的实时统计</vt:lpstr>
      <vt:lpstr>问题3——访问的实时统计</vt:lpstr>
      <vt:lpstr>更多的示例</vt:lpstr>
      <vt:lpstr>Spark实践(3)——Spark GraphX(1)</vt:lpstr>
      <vt:lpstr>Spark实践(3)——Spark GraphX(2)</vt:lpstr>
      <vt:lpstr>Spark实践(3)——Spark GraphX(3)</vt:lpstr>
      <vt:lpstr>Spark实践(3)——Spark GraphX(4)</vt:lpstr>
      <vt:lpstr>Spark实践(3)——Spark GraphX(5)</vt:lpstr>
      <vt:lpstr>Spark实践(3)——Spark GraphX(6)</vt:lpstr>
      <vt:lpstr>Spark实践(3)——Spark GraphX(7)</vt:lpstr>
      <vt:lpstr>PowerPoint 演示文稿</vt:lpstr>
      <vt:lpstr>Spark实践(4)——Spark MLlib(1)</vt:lpstr>
      <vt:lpstr>学习方法的类别——按输入数据分</vt:lpstr>
      <vt:lpstr>分类问题的例子</vt:lpstr>
      <vt:lpstr>Spark实践(4)——Spark Mllib(2)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《云计算》——Spark简介</dc:title>
  <dc:creator>李传艺</dc:creator>
  <cp:lastModifiedBy>李 传艺</cp:lastModifiedBy>
  <cp:revision>67</cp:revision>
  <dcterms:created xsi:type="dcterms:W3CDTF">2018-10-22T07:15:48Z</dcterms:created>
  <dcterms:modified xsi:type="dcterms:W3CDTF">2019-09-18T05:55:18Z</dcterms:modified>
</cp:coreProperties>
</file>